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7"/>
  </p:notesMasterIdLst>
  <p:sldIdLst>
    <p:sldId id="256" r:id="rId2"/>
    <p:sldId id="525" r:id="rId3"/>
    <p:sldId id="447" r:id="rId4"/>
    <p:sldId id="592" r:id="rId5"/>
    <p:sldId id="593" r:id="rId6"/>
    <p:sldId id="594" r:id="rId7"/>
    <p:sldId id="595" r:id="rId8"/>
    <p:sldId id="434" r:id="rId9"/>
    <p:sldId id="623" r:id="rId10"/>
    <p:sldId id="453" r:id="rId11"/>
    <p:sldId id="439" r:id="rId12"/>
    <p:sldId id="528" r:id="rId13"/>
    <p:sldId id="507" r:id="rId14"/>
    <p:sldId id="590" r:id="rId15"/>
    <p:sldId id="508" r:id="rId16"/>
    <p:sldId id="567" r:id="rId17"/>
    <p:sldId id="530" r:id="rId18"/>
    <p:sldId id="533" r:id="rId19"/>
    <p:sldId id="534" r:id="rId20"/>
    <p:sldId id="568" r:id="rId21"/>
    <p:sldId id="588" r:id="rId22"/>
    <p:sldId id="589" r:id="rId23"/>
    <p:sldId id="582" r:id="rId24"/>
    <p:sldId id="583" r:id="rId25"/>
    <p:sldId id="596" r:id="rId26"/>
    <p:sldId id="586" r:id="rId27"/>
    <p:sldId id="597" r:id="rId28"/>
    <p:sldId id="587" r:id="rId29"/>
    <p:sldId id="598" r:id="rId30"/>
    <p:sldId id="599" r:id="rId31"/>
    <p:sldId id="600" r:id="rId32"/>
    <p:sldId id="601" r:id="rId33"/>
    <p:sldId id="602" r:id="rId34"/>
    <p:sldId id="603" r:id="rId35"/>
    <p:sldId id="604" r:id="rId36"/>
    <p:sldId id="605" r:id="rId37"/>
    <p:sldId id="606" r:id="rId38"/>
    <p:sldId id="607" r:id="rId39"/>
    <p:sldId id="608" r:id="rId40"/>
    <p:sldId id="609" r:id="rId41"/>
    <p:sldId id="610" r:id="rId42"/>
    <p:sldId id="611" r:id="rId43"/>
    <p:sldId id="612" r:id="rId44"/>
    <p:sldId id="613" r:id="rId45"/>
    <p:sldId id="614" r:id="rId46"/>
    <p:sldId id="615" r:id="rId47"/>
    <p:sldId id="616" r:id="rId48"/>
    <p:sldId id="617" r:id="rId49"/>
    <p:sldId id="618" r:id="rId50"/>
    <p:sldId id="619" r:id="rId51"/>
    <p:sldId id="620" r:id="rId52"/>
    <p:sldId id="621" r:id="rId53"/>
    <p:sldId id="622" r:id="rId54"/>
    <p:sldId id="297" r:id="rId55"/>
    <p:sldId id="27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B7"/>
    <a:srgbClr val="F0AD00"/>
    <a:srgbClr val="207A00"/>
    <a:srgbClr val="C55A11"/>
    <a:srgbClr val="FF0066"/>
    <a:srgbClr val="E66C7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49" autoAdjust="0"/>
  </p:normalViewPr>
  <p:slideViewPr>
    <p:cSldViewPr snapToGrid="0">
      <p:cViewPr varScale="1">
        <p:scale>
          <a:sx n="67" d="100"/>
          <a:sy n="67" d="100"/>
        </p:scale>
        <p:origin x="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88E5F-61B9-4F0D-9DE0-4AD300261865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9C828-DCA3-490E-B126-362E7DA1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21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30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66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52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90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63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06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1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55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52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17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07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2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58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14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974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751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84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82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37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70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656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32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67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213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98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980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024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325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004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797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15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75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87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51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604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948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804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611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92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477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832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27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044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259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6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57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45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40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87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9C828-DCA3-490E-B126-362E7DA17B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71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D706-C784-4B7F-8E27-042A2B133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3DB00-7DDC-4734-89BC-2DC54204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3C83B-030E-4724-91C4-A5C8C0F43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5565-3812-48C9-A7C7-866E0519B736}" type="datetime1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B8B2B-4325-4CE7-B919-18AB2C9CC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E2C99-C566-4078-8153-D40FBED6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A6B3-BCC5-4873-A905-DCEEA6A43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72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66BC-E6FE-42CC-B598-DCD564E4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2A6CC-17C0-4795-AE4D-FBF5041EB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149D3-D5FA-473E-89BE-302941679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9757C-FA81-4867-A5ED-BF78E0F20AE7}" type="datetime1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B91C1-B21C-4EF1-9C29-2731B896C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96ED6-A7DA-40C2-9CBE-0C32B6AF4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A6B3-BCC5-4873-A905-DCEEA6A43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77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BCB74E-B4AA-47E7-B5A9-B48A00DBDE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07D10-96F8-40CD-8512-2357FECFE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8403E-E4DB-45C9-AEFE-7CB62EB94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ADBD-5A2F-4B34-AEDA-B188F8E65C6E}" type="datetime1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CEAC5-0778-45D1-899B-75DC8EB3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9840B-E626-4197-9B1A-13B446EB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A6B3-BCC5-4873-A905-DCEEA6A43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94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6B392-7775-4B69-8C4E-54751E1C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50D1-7A8C-427A-99DF-0AE5B7F48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A8EA5-4080-4950-8E52-6C168308F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1918-6CB5-4609-AE55-F939EC11CE93}" type="datetime1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F9E1C-9747-4B6C-A55B-336FF8B27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28114-9C7A-49FF-8EE6-B2B914B1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A6B3-BCC5-4873-A905-DCEEA6A43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5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12A19-8EB1-46A1-A115-556E18A87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75AE-6AC8-49CF-BB1A-BC2A627EF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C3A67-BB59-4863-ABDF-6570664CF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D017-F685-4D67-AFF7-08FF84749685}" type="datetime1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8849A-79BB-4179-B096-EAD8E111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D6014-BD3B-4841-8F7F-68877B7EA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A6B3-BCC5-4873-A905-DCEEA6A43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20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924D1-3DDA-4189-960F-11BCED824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874F-C266-4AB2-A760-DE6D5E661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45F14-3170-40AA-B331-24E59E67E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C8AF3-4D51-4734-99CB-8AC1F8AB9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83A3-39BD-4BD7-B29D-60FBE6187656}" type="datetime1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0B19E-D216-4D1F-948E-83A806501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A3DC7-1454-4C93-8B07-45D6E724F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A6B3-BCC5-4873-A905-DCEEA6A43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14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EE63-B4EA-4234-A7A0-94933DEF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59DEE-C39D-4729-BF99-B63C7A3B0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ACF4C-8FFC-4B6B-95C2-EA5035C19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3F495-281C-4CA6-B31A-8B7EA3B05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9AB0E-CD9A-4A7B-9A59-F1E1BDDB2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6AE61A-18F5-4699-8163-5B50D2DDD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E4C7B-49E6-4C2F-96BF-9EB01A0E4DA2}" type="datetime1">
              <a:rPr lang="en-US" smtClean="0"/>
              <a:t>10/12/2020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FB1A2-214E-4165-93BA-7A3B7544E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07633E-297B-43FB-BE32-3EAC806B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A6B3-BCC5-4873-A905-DCEEA6A43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38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51CE-863B-44EE-AA7F-36465DC12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F47B8F-A11C-42C0-A494-A4A8FEEEB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484B-FC0C-4D5C-BF81-8335276DF9A0}" type="datetime1">
              <a:rPr lang="en-US" smtClean="0"/>
              <a:t>10/12/2020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20118-D31D-4115-A735-CD8745789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BC285-3D77-461B-9FAD-621D2E100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A6B3-BCC5-4873-A905-DCEEA6A43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57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E38316-055C-4D4A-842B-40B0992B7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6E2F0-24E6-4DF6-90D2-DFBD71315CBF}" type="datetime1">
              <a:rPr lang="en-US" smtClean="0"/>
              <a:t>10/12/2020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4C5E4-795D-4FC8-9CA3-091432098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BBAD6-C50A-4222-9569-A8B3BCD9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A6B3-BCC5-4873-A905-DCEEA6A43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1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F368-F1F9-41B2-A189-E06CCBA94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BF22A-4CAA-4C1F-BD66-CF6D9CDC5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DCB86-0C5D-443D-8AF2-5C26DEBBB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A23C0-CBA7-4F4D-BAF0-11FB124F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A7512-9769-4C07-B20E-B55A8C693D7F}" type="datetime1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5C172-8C0F-4E83-8140-A2F2188EF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E031B-DF87-4A6B-855F-DE0ED7B7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A6B3-BCC5-4873-A905-DCEEA6A43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1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ADAB-41A0-43A5-988A-C3CA612D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36F08B-CB79-4E86-BD50-DF808BD717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F1D95-2D95-43AA-93FA-9E21F9DA1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3A796-D1F6-4232-A769-ABF8F94E5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82167-5448-4F41-A1D8-7D2BFAFB28F1}" type="datetime1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7DE73-AEAB-40FA-82CC-C90F6EBCA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2888E-C772-42E1-BB69-B339AF7CD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A6B3-BCC5-4873-A905-DCEEA6A43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85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0B74FC-59F7-498D-BA1A-4E881BCFB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98EC2-3C56-4355-9C16-D6C2B79A8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17374-76A9-4E6E-8E9A-0D14A7D524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62879-45EE-41C7-969B-45F9D3EBF73C}" type="datetime1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0B04F-B91B-4048-98A2-216A48BB6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9AF87-DA56-4858-81A6-0E762EBCF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5A6B3-BCC5-4873-A905-DCEEA6A43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94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nford.edu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joe-schmoe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9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mds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9ABE-5D25-4D84-A00C-718D3FCAE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075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CS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5683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Algorithms &amp; Methods for Big Data Analytics</a:t>
            </a:r>
            <a:r>
              <a:rPr lang="en-US" b="1" dirty="0">
                <a:solidFill>
                  <a:srgbClr val="FF0000"/>
                </a:solidFill>
              </a:rPr>
              <a:t/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sz="5300" b="1" dirty="0" smtClean="0">
                <a:solidFill>
                  <a:srgbClr val="FF0000"/>
                </a:solidFill>
              </a:rPr>
              <a:t/>
            </a:r>
            <a:br>
              <a:rPr lang="en-US" sz="5300" b="1" dirty="0" smtClean="0">
                <a:solidFill>
                  <a:srgbClr val="FF0000"/>
                </a:solidFill>
              </a:rPr>
            </a:br>
            <a:r>
              <a:rPr lang="en-US" sz="5300" b="1" dirty="0" smtClean="0">
                <a:solidFill>
                  <a:srgbClr val="D600B7"/>
                </a:solidFill>
              </a:rPr>
              <a:t>Analysis of Large Graphs: Link Analysis and PageRank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C5A33-D428-464E-BF3A-4E039CE4B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68607"/>
            <a:ext cx="9144000" cy="1753348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207A00"/>
                </a:solidFill>
              </a:rPr>
              <a:t>Arunkumar</a:t>
            </a:r>
            <a:r>
              <a:rPr lang="en-US" sz="2800" dirty="0">
                <a:solidFill>
                  <a:srgbClr val="207A00"/>
                </a:solidFill>
              </a:rPr>
              <a:t> Bagavathi</a:t>
            </a:r>
          </a:p>
          <a:p>
            <a:r>
              <a:rPr lang="en-US" sz="2800" dirty="0">
                <a:solidFill>
                  <a:srgbClr val="207A00"/>
                </a:solidFill>
              </a:rPr>
              <a:t>Department of Computer Science</a:t>
            </a:r>
          </a:p>
          <a:p>
            <a:r>
              <a:rPr lang="en-US" sz="2800" dirty="0">
                <a:solidFill>
                  <a:srgbClr val="207A00"/>
                </a:solidFill>
              </a:rPr>
              <a:t>Oklahoma State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7FC3A-D3B1-44A1-96FA-EDC83667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A6B3-BCC5-4873-A905-DCEEA6A43D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7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Broad Question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52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D600B7"/>
                </a:solidFill>
              </a:rPr>
              <a:t>How to organize the Web</a:t>
            </a:r>
            <a:r>
              <a:rPr lang="en-US" sz="3600" b="1" dirty="0" smtClean="0">
                <a:solidFill>
                  <a:srgbClr val="D600B7"/>
                </a:solidFill>
              </a:rPr>
              <a:t>?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b="1" dirty="0">
              <a:solidFill>
                <a:srgbClr val="D600B7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First try:</a:t>
            </a:r>
            <a:r>
              <a:rPr lang="en-US" dirty="0"/>
              <a:t> Human </a:t>
            </a:r>
            <a:r>
              <a:rPr lang="en-US" dirty="0" smtClean="0"/>
              <a:t>curated </a:t>
            </a:r>
            <a:r>
              <a:rPr lang="en-US" b="1" dirty="0" smtClean="0">
                <a:solidFill>
                  <a:srgbClr val="0000FF"/>
                </a:solidFill>
              </a:rPr>
              <a:t>Web </a:t>
            </a:r>
            <a:r>
              <a:rPr lang="en-US" b="1" dirty="0">
                <a:solidFill>
                  <a:srgbClr val="0000FF"/>
                </a:solidFill>
              </a:rPr>
              <a:t>directories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Yahoo, DMOZ, </a:t>
            </a:r>
            <a:r>
              <a:rPr lang="en-US" dirty="0" err="1" smtClean="0"/>
              <a:t>LookSmart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Second try: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</a:rPr>
              <a:t>Web Search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8000"/>
                </a:solidFill>
              </a:rPr>
              <a:t>Information Retrieval </a:t>
            </a:r>
            <a:r>
              <a:rPr lang="en-US" dirty="0"/>
              <a:t>investigates:</a:t>
            </a:r>
            <a:br>
              <a:rPr lang="en-US" dirty="0"/>
            </a:br>
            <a:r>
              <a:rPr lang="en-US" dirty="0">
                <a:solidFill>
                  <a:srgbClr val="0000FF"/>
                </a:solidFill>
              </a:rPr>
              <a:t>Find relevant docs in a small </a:t>
            </a:r>
            <a:r>
              <a:rPr lang="en-US" dirty="0" smtClean="0">
                <a:solidFill>
                  <a:srgbClr val="0000FF"/>
                </a:solidFill>
              </a:rPr>
              <a:t>and </a:t>
            </a:r>
            <a:r>
              <a:rPr lang="en-US" dirty="0">
                <a:solidFill>
                  <a:srgbClr val="0000FF"/>
                </a:solidFill>
              </a:rPr>
              <a:t>trusted set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Newspaper articles, Patents,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u="sng" dirty="0">
                <a:solidFill>
                  <a:srgbClr val="F0AD00"/>
                </a:solidFill>
              </a:rPr>
              <a:t>But:</a:t>
            </a:r>
            <a:r>
              <a:rPr lang="en-US" dirty="0"/>
              <a:t> Web is </a:t>
            </a:r>
            <a:r>
              <a:rPr lang="en-US" b="1" dirty="0"/>
              <a:t>huge</a:t>
            </a:r>
            <a:r>
              <a:rPr lang="en-US" dirty="0"/>
              <a:t>, full of untrusted documents, random things, web spam, etc.</a:t>
            </a:r>
          </a:p>
        </p:txBody>
      </p:sp>
      <p:pic>
        <p:nvPicPr>
          <p:cNvPr id="4" name="Picture 5" descr="http://www.imagstudios.com/images/yahoo-o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4944" y="1517469"/>
            <a:ext cx="3671053" cy="35639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082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Web Search: 2 Challenges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838200" y="1752599"/>
            <a:ext cx="10515600" cy="4714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872" indent="0">
              <a:buNone/>
            </a:pPr>
            <a:r>
              <a:rPr lang="en-US" b="1" dirty="0">
                <a:solidFill>
                  <a:srgbClr val="D600B7"/>
                </a:solidFill>
              </a:rPr>
              <a:t>2 challenges of web search: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600B7"/>
                </a:solidFill>
              </a:rPr>
              <a:t>(1) Web contains many sources of information</a:t>
            </a:r>
            <a:r>
              <a:rPr lang="en-US" b="1" dirty="0">
                <a:solidFill>
                  <a:srgbClr val="D60093"/>
                </a:solidFill>
              </a:rPr>
              <a:t/>
            </a:r>
            <a:br>
              <a:rPr lang="en-US" b="1" dirty="0">
                <a:solidFill>
                  <a:srgbClr val="D60093"/>
                </a:solidFill>
              </a:rPr>
            </a:br>
            <a:r>
              <a:rPr lang="en-US" b="1" dirty="0">
                <a:solidFill>
                  <a:srgbClr val="207A00"/>
                </a:solidFill>
              </a:rPr>
              <a:t>Who to “trust”?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0AD00"/>
                </a:solidFill>
              </a:rPr>
              <a:t>Trick: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Trustworthy pages may point to each other!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000" b="1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600B7"/>
                </a:solidFill>
              </a:rPr>
              <a:t>(2) What is the “best” answer to query “newspaper”?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No single right answer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0AD00"/>
                </a:solidFill>
              </a:rPr>
              <a:t>Trick: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Pages that actually know about newspapers might all be pointing to many newspapers</a:t>
            </a:r>
          </a:p>
        </p:txBody>
      </p:sp>
    </p:spTree>
    <p:extLst>
      <p:ext uri="{BB962C8B-B14F-4D97-AF65-F5344CB8AC3E}">
        <p14:creationId xmlns:p14="http://schemas.microsoft.com/office/powerpoint/2010/main" val="217182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Ranking Nodes on the Graph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838200" y="1752599"/>
            <a:ext cx="10515600" cy="4714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60093"/>
                </a:solidFill>
              </a:rPr>
              <a:t>All web pages are not equally “important”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There is large diversity </a:t>
            </a:r>
            <a:r>
              <a:rPr lang="en-US" dirty="0" smtClean="0"/>
              <a:t>in </a:t>
            </a:r>
            <a:r>
              <a:rPr lang="en-US" dirty="0"/>
              <a:t>the web-graph </a:t>
            </a:r>
            <a:br>
              <a:rPr lang="en-US" dirty="0"/>
            </a:br>
            <a:r>
              <a:rPr lang="en-US" dirty="0"/>
              <a:t>node </a:t>
            </a:r>
            <a:r>
              <a:rPr lang="en-US" dirty="0" smtClean="0"/>
              <a:t>connectivity.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b="1" dirty="0">
              <a:solidFill>
                <a:srgbClr val="0000F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rgbClr val="0000FF"/>
                </a:solidFill>
              </a:rPr>
              <a:t>Let’s </a:t>
            </a:r>
            <a:r>
              <a:rPr lang="en-US" b="1" dirty="0">
                <a:solidFill>
                  <a:srgbClr val="0000FF"/>
                </a:solidFill>
              </a:rPr>
              <a:t>rank the pages by </a:t>
            </a:r>
            <a:br>
              <a:rPr lang="en-US" b="1" dirty="0">
                <a:solidFill>
                  <a:srgbClr val="0000FF"/>
                </a:solidFill>
              </a:rPr>
            </a:br>
            <a:r>
              <a:rPr lang="en-US" b="1" dirty="0">
                <a:solidFill>
                  <a:srgbClr val="0000FF"/>
                </a:solidFill>
              </a:rPr>
              <a:t>the link structure!</a:t>
            </a: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015" y="2477684"/>
            <a:ext cx="4632826" cy="347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8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Link Analysis Algorithms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2303416"/>
            <a:ext cx="10515600" cy="39145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D60093"/>
                </a:solidFill>
              </a:rPr>
              <a:t>We will cover the following</a:t>
            </a:r>
            <a:r>
              <a:rPr lang="en-US" b="1" dirty="0">
                <a:solidFill>
                  <a:srgbClr val="D60093"/>
                </a:solidFill>
              </a:rPr>
              <a:t> Link Analysis approaches </a:t>
            </a:r>
            <a:r>
              <a:rPr lang="en-US" dirty="0"/>
              <a:t>for computing </a:t>
            </a:r>
            <a:r>
              <a:rPr lang="en-US" b="1" dirty="0" smtClean="0">
                <a:solidFill>
                  <a:srgbClr val="207A00"/>
                </a:solidFill>
              </a:rPr>
              <a:t>importance</a:t>
            </a:r>
            <a:r>
              <a:rPr lang="en-US" dirty="0" smtClean="0">
                <a:solidFill>
                  <a:srgbClr val="207A00"/>
                </a:solidFill>
              </a:rPr>
              <a:t> of </a:t>
            </a:r>
            <a:r>
              <a:rPr lang="en-US" dirty="0">
                <a:solidFill>
                  <a:srgbClr val="207A00"/>
                </a:solidFill>
              </a:rPr>
              <a:t>nodes in a graph</a:t>
            </a:r>
            <a:r>
              <a:rPr lang="en-US" dirty="0"/>
              <a:t>:</a:t>
            </a:r>
            <a:endParaRPr lang="en-US" dirty="0">
              <a:solidFill>
                <a:schemeClr val="accent3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Page </a:t>
            </a:r>
            <a:r>
              <a:rPr lang="en-US" dirty="0" smtClean="0"/>
              <a:t>Rank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Hubs and Authorities (HITS)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Topic-Specific </a:t>
            </a:r>
            <a:r>
              <a:rPr lang="en-US" dirty="0"/>
              <a:t>(Personalized) Page </a:t>
            </a:r>
            <a:r>
              <a:rPr lang="en-US" dirty="0" smtClean="0"/>
              <a:t>Rank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Web Spam Detection Algorithms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26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PageRank – Links as Votes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38200" y="1746069"/>
            <a:ext cx="9638841" cy="5111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8">
              <a:buFont typeface="Wingdings" panose="05000000000000000000" pitchFamily="2" charset="2"/>
              <a:buChar char="§"/>
            </a:pPr>
            <a:endParaRPr lang="en-US" sz="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600B7"/>
                </a:solidFill>
              </a:rPr>
              <a:t>Idea:</a:t>
            </a:r>
            <a:r>
              <a:rPr lang="en-US" dirty="0">
                <a:solidFill>
                  <a:srgbClr val="D600B7"/>
                </a:solidFill>
              </a:rPr>
              <a:t> </a:t>
            </a:r>
            <a:r>
              <a:rPr lang="en-US" b="1" dirty="0">
                <a:solidFill>
                  <a:srgbClr val="D600B7"/>
                </a:solidFill>
              </a:rPr>
              <a:t>Links as votes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Page is more important if it has more links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In-coming links? Out-going links</a:t>
            </a:r>
            <a:r>
              <a:rPr lang="en-US" dirty="0" smtClean="0"/>
              <a:t>?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8000"/>
                </a:solidFill>
              </a:rPr>
              <a:t>Think of in-links as votes: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hlinkClick r:id="rId3"/>
              </a:rPr>
              <a:t>www.okstate.edu</a:t>
            </a:r>
            <a:r>
              <a:rPr lang="en-US" sz="2000" dirty="0" smtClean="0"/>
              <a:t> </a:t>
            </a:r>
            <a:r>
              <a:rPr lang="en-US" sz="2000" dirty="0"/>
              <a:t>has 23,400 in-links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hlinkClick r:id="rId4"/>
              </a:rPr>
              <a:t>www.joe-schmoe.com</a:t>
            </a:r>
            <a:r>
              <a:rPr lang="en-US" sz="2000" dirty="0"/>
              <a:t> has 1 in-link</a:t>
            </a:r>
          </a:p>
          <a:p>
            <a:pPr lvl="8">
              <a:buFont typeface="Wingdings" panose="05000000000000000000" pitchFamily="2" charset="2"/>
              <a:buChar char="§"/>
            </a:pPr>
            <a:endParaRPr lang="en-US" sz="1000" dirty="0" smtClean="0"/>
          </a:p>
          <a:p>
            <a:pPr lvl="8">
              <a:buFont typeface="Wingdings" panose="05000000000000000000" pitchFamily="2" charset="2"/>
              <a:buChar char="§"/>
            </a:pPr>
            <a:endParaRPr lang="en-US" sz="1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600B7"/>
                </a:solidFill>
              </a:rPr>
              <a:t>Are all in-links are equal?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Links from important pages count more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Recursive question! </a:t>
            </a:r>
          </a:p>
        </p:txBody>
      </p:sp>
    </p:spTree>
    <p:extLst>
      <p:ext uri="{BB962C8B-B14F-4D97-AF65-F5344CB8AC3E}">
        <p14:creationId xmlns:p14="http://schemas.microsoft.com/office/powerpoint/2010/main" val="398197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Example: PageRank Scores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190896" y="2408104"/>
            <a:ext cx="1066800" cy="15240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218604" y="3017704"/>
            <a:ext cx="990600" cy="7620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4" idx="1"/>
            <a:endCxn id="22" idx="5"/>
          </p:cNvCxnSpPr>
          <p:nvPr/>
        </p:nvCxnSpPr>
        <p:spPr>
          <a:xfrm flipH="1" flipV="1">
            <a:off x="5821104" y="3770131"/>
            <a:ext cx="627466" cy="77986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24331" y="3777058"/>
            <a:ext cx="597065" cy="73969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615037" y="2929478"/>
            <a:ext cx="243840" cy="1480607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8" idx="0"/>
          </p:cNvCxnSpPr>
          <p:nvPr/>
        </p:nvCxnSpPr>
        <p:spPr>
          <a:xfrm flipV="1">
            <a:off x="4276197" y="4160704"/>
            <a:ext cx="274320" cy="1600258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8" idx="7"/>
          </p:cNvCxnSpPr>
          <p:nvPr/>
        </p:nvCxnSpPr>
        <p:spPr>
          <a:xfrm flipV="1">
            <a:off x="4470171" y="5151304"/>
            <a:ext cx="1817706" cy="690004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486413" y="4800784"/>
            <a:ext cx="2829172" cy="13716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878177" y="4188412"/>
            <a:ext cx="236220" cy="1874578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287590" y="5332818"/>
            <a:ext cx="1140199" cy="789737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0" idx="7"/>
          </p:cNvCxnSpPr>
          <p:nvPr/>
        </p:nvCxnSpPr>
        <p:spPr>
          <a:xfrm flipV="1">
            <a:off x="6207531" y="5486584"/>
            <a:ext cx="461346" cy="72042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449677" y="4056793"/>
            <a:ext cx="563880" cy="211836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237244" y="5393502"/>
            <a:ext cx="299522" cy="73079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2" idx="1"/>
          </p:cNvCxnSpPr>
          <p:nvPr/>
        </p:nvCxnSpPr>
        <p:spPr>
          <a:xfrm flipH="1" flipV="1">
            <a:off x="8802477" y="5381275"/>
            <a:ext cx="369906" cy="68857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5" idx="1"/>
          </p:cNvCxnSpPr>
          <p:nvPr/>
        </p:nvCxnSpPr>
        <p:spPr>
          <a:xfrm flipH="1" flipV="1">
            <a:off x="6134837" y="3398704"/>
            <a:ext cx="2229282" cy="128013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85157" y="5097993"/>
            <a:ext cx="872868" cy="5331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364376" y="4800784"/>
            <a:ext cx="872868" cy="6858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544677" y="1493704"/>
            <a:ext cx="2667000" cy="2667000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B</a:t>
            </a:r>
          </a:p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38.4</a:t>
            </a: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202277" y="1493704"/>
            <a:ext cx="2667000" cy="2667000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C</a:t>
            </a:r>
          </a:p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34.3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287877" y="4389304"/>
            <a:ext cx="1097280" cy="1097280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E</a:t>
            </a:r>
          </a:p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8.1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243599" y="4558315"/>
            <a:ext cx="822960" cy="822960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F</a:t>
            </a:r>
          </a:p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3.9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635745" y="4389304"/>
            <a:ext cx="822960" cy="822960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D</a:t>
            </a:r>
          </a:p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3.9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249277" y="2177177"/>
            <a:ext cx="731520" cy="731520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A</a:t>
            </a:r>
          </a:p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3.3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001877" y="5760962"/>
            <a:ext cx="548640" cy="548640"/>
          </a:xfrm>
          <a:prstGeom prst="ellipse">
            <a:avLst/>
          </a:prstGeom>
          <a:solidFill>
            <a:schemeClr val="accent6"/>
          </a:solidFill>
          <a:ln w="7620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1.6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840077" y="6035282"/>
            <a:ext cx="548640" cy="548640"/>
          </a:xfrm>
          <a:prstGeom prst="ellipse">
            <a:avLst/>
          </a:prstGeom>
          <a:solidFill>
            <a:schemeClr val="accent6"/>
          </a:solidFill>
          <a:ln w="7620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1.6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739237" y="6126664"/>
            <a:ext cx="548640" cy="548640"/>
          </a:xfrm>
          <a:prstGeom prst="ellipse">
            <a:avLst/>
          </a:prstGeom>
          <a:solidFill>
            <a:schemeClr val="accent6"/>
          </a:solidFill>
          <a:ln w="7620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1.6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872837" y="6077411"/>
            <a:ext cx="548640" cy="548640"/>
          </a:xfrm>
          <a:prstGeom prst="ellipse">
            <a:avLst/>
          </a:prstGeom>
          <a:solidFill>
            <a:schemeClr val="accent6"/>
          </a:solidFill>
          <a:ln w="7620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1.6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9092037" y="5989504"/>
            <a:ext cx="548640" cy="548640"/>
          </a:xfrm>
          <a:prstGeom prst="ellipse">
            <a:avLst/>
          </a:prstGeom>
          <a:solidFill>
            <a:schemeClr val="accent6"/>
          </a:solidFill>
          <a:ln w="7620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1.6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6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Simple Recursive Formulation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38200" y="1690688"/>
            <a:ext cx="10515600" cy="4809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Each link’s vote is proportional to the </a:t>
            </a:r>
            <a:r>
              <a:rPr lang="en-US" b="1" dirty="0">
                <a:solidFill>
                  <a:srgbClr val="008000"/>
                </a:solidFill>
              </a:rPr>
              <a:t>importance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of its source page</a:t>
            </a:r>
          </a:p>
          <a:p>
            <a:pPr lvl="8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If page </a:t>
            </a:r>
            <a:r>
              <a:rPr lang="en-US" b="1" i="1" dirty="0">
                <a:solidFill>
                  <a:srgbClr val="FF0000"/>
                </a:solidFill>
              </a:rPr>
              <a:t>j</a:t>
            </a:r>
            <a:r>
              <a:rPr lang="en-US" dirty="0"/>
              <a:t> with importance </a:t>
            </a:r>
            <a:r>
              <a:rPr lang="en-US" b="1" i="1" dirty="0" err="1">
                <a:solidFill>
                  <a:srgbClr val="0000FF"/>
                </a:solidFill>
              </a:rPr>
              <a:t>r</a:t>
            </a:r>
            <a:r>
              <a:rPr lang="en-US" b="1" i="1" baseline="-25000" dirty="0" err="1">
                <a:solidFill>
                  <a:srgbClr val="0000FF"/>
                </a:solidFill>
              </a:rPr>
              <a:t>j</a:t>
            </a:r>
            <a:r>
              <a:rPr lang="en-US" dirty="0"/>
              <a:t> has </a:t>
            </a:r>
            <a:r>
              <a:rPr lang="en-US" b="1" i="1" dirty="0">
                <a:solidFill>
                  <a:srgbClr val="0000FF"/>
                </a:solidFill>
              </a:rPr>
              <a:t>n</a:t>
            </a:r>
            <a:r>
              <a:rPr lang="en-US" dirty="0"/>
              <a:t> out-links, each link gets </a:t>
            </a:r>
            <a:r>
              <a:rPr lang="en-US" b="1" i="1" dirty="0" err="1">
                <a:solidFill>
                  <a:srgbClr val="0000FF"/>
                </a:solidFill>
              </a:rPr>
              <a:t>r</a:t>
            </a:r>
            <a:r>
              <a:rPr lang="en-US" b="1" i="1" baseline="-25000" dirty="0" err="1">
                <a:solidFill>
                  <a:srgbClr val="0000FF"/>
                </a:solidFill>
              </a:rPr>
              <a:t>j</a:t>
            </a:r>
            <a:r>
              <a:rPr lang="en-US" b="1" i="1" baseline="-25000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/ n</a:t>
            </a:r>
            <a:r>
              <a:rPr lang="en-US" dirty="0"/>
              <a:t> votes</a:t>
            </a:r>
          </a:p>
          <a:p>
            <a:pPr lvl="8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Page </a:t>
            </a:r>
            <a:r>
              <a:rPr lang="en-US" b="1" i="1" dirty="0">
                <a:solidFill>
                  <a:srgbClr val="FF0000"/>
                </a:solidFill>
              </a:rPr>
              <a:t>j</a:t>
            </a:r>
            <a:r>
              <a:rPr lang="en-US" dirty="0"/>
              <a:t>’s own importance is the sum of the votes on its in-links</a:t>
            </a:r>
          </a:p>
        </p:txBody>
      </p:sp>
      <p:sp>
        <p:nvSpPr>
          <p:cNvPr id="4" name="Line 32"/>
          <p:cNvSpPr>
            <a:spLocks noChangeShapeType="1"/>
          </p:cNvSpPr>
          <p:nvPr/>
        </p:nvSpPr>
        <p:spPr bwMode="auto">
          <a:xfrm rot="5400000">
            <a:off x="6069108" y="5333979"/>
            <a:ext cx="533399" cy="381000"/>
          </a:xfrm>
          <a:prstGeom prst="line">
            <a:avLst/>
          </a:prstGeom>
          <a:ln w="28575"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rot="5400000" flipH="1">
            <a:off x="6743795" y="5094267"/>
            <a:ext cx="300038" cy="636587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rot="5400000" flipV="1">
            <a:off x="6373116" y="5485585"/>
            <a:ext cx="677864" cy="238126"/>
          </a:xfrm>
          <a:prstGeom prst="line">
            <a:avLst/>
          </a:prstGeom>
          <a:ln w="28575">
            <a:headEnd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Oval 17"/>
          <p:cNvSpPr>
            <a:spLocks noChangeArrowheads="1"/>
          </p:cNvSpPr>
          <p:nvPr/>
        </p:nvSpPr>
        <p:spPr bwMode="auto">
          <a:xfrm rot="5400000">
            <a:off x="6438202" y="5142683"/>
            <a:ext cx="244475" cy="246062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rot="5400000" flipH="1">
            <a:off x="6218050" y="4843533"/>
            <a:ext cx="450533" cy="138821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rot="5400000" flipH="1" flipV="1">
            <a:off x="6578702" y="4730296"/>
            <a:ext cx="518672" cy="389364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00994" y="4970814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rot="5400000" flipH="1">
            <a:off x="7174912" y="4490908"/>
            <a:ext cx="364903" cy="503237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rot="5400000">
            <a:off x="7295848" y="4246940"/>
            <a:ext cx="123032" cy="503238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5400000" flipV="1">
            <a:off x="6816028" y="4299726"/>
            <a:ext cx="304800" cy="274634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/>
          </a:p>
        </p:txBody>
      </p:sp>
      <p:sp>
        <p:nvSpPr>
          <p:cNvPr id="15" name="Line 5"/>
          <p:cNvSpPr>
            <a:spLocks noChangeShapeType="1"/>
          </p:cNvSpPr>
          <p:nvPr/>
        </p:nvSpPr>
        <p:spPr bwMode="auto">
          <a:xfrm rot="5400000">
            <a:off x="6234604" y="4317584"/>
            <a:ext cx="351632" cy="133350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 rot="5400000" flipV="1">
            <a:off x="6054028" y="4299726"/>
            <a:ext cx="304800" cy="274634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6982714" y="4437043"/>
            <a:ext cx="246062" cy="244475"/>
          </a:xfrm>
          <a:prstGeom prst="ellipse">
            <a:avLst/>
          </a:prstGeom>
          <a:solidFill>
            <a:srgbClr val="008000"/>
          </a:solidFill>
          <a:ln w="12700"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i="1" dirty="0" smtClean="0">
                <a:solidFill>
                  <a:schemeClr val="bg1"/>
                </a:solidFill>
              </a:rPr>
              <a:t>k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18" name="Oval 19"/>
          <p:cNvSpPr>
            <a:spLocks noChangeArrowheads="1"/>
          </p:cNvSpPr>
          <p:nvPr/>
        </p:nvSpPr>
        <p:spPr bwMode="auto">
          <a:xfrm>
            <a:off x="6220713" y="4437838"/>
            <a:ext cx="246064" cy="244475"/>
          </a:xfrm>
          <a:prstGeom prst="ellipse">
            <a:avLst/>
          </a:prstGeom>
          <a:solidFill>
            <a:srgbClr val="008000"/>
          </a:solidFill>
          <a:ln w="12700"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i="1" dirty="0" err="1" smtClean="0">
                <a:solidFill>
                  <a:schemeClr val="bg1"/>
                </a:solidFill>
              </a:rPr>
              <a:t>i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 rot="5400000" flipH="1">
            <a:off x="7205362" y="5725122"/>
            <a:ext cx="486568" cy="228601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" name="Line 5"/>
          <p:cNvSpPr>
            <a:spLocks noChangeShapeType="1"/>
          </p:cNvSpPr>
          <p:nvPr/>
        </p:nvSpPr>
        <p:spPr bwMode="auto">
          <a:xfrm rot="5400000">
            <a:off x="7524448" y="5283004"/>
            <a:ext cx="123032" cy="503238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Line 5"/>
          <p:cNvSpPr>
            <a:spLocks noChangeShapeType="1"/>
          </p:cNvSpPr>
          <p:nvPr/>
        </p:nvSpPr>
        <p:spPr bwMode="auto">
          <a:xfrm rot="5400000" flipH="1" flipV="1">
            <a:off x="5689012" y="5915909"/>
            <a:ext cx="441104" cy="411163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" name="Line 5"/>
          <p:cNvSpPr>
            <a:spLocks noChangeShapeType="1"/>
          </p:cNvSpPr>
          <p:nvPr/>
        </p:nvSpPr>
        <p:spPr bwMode="auto">
          <a:xfrm rot="5400000" flipH="1">
            <a:off x="6096779" y="5919305"/>
            <a:ext cx="364904" cy="328171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Line 5"/>
          <p:cNvSpPr>
            <a:spLocks noChangeShapeType="1"/>
          </p:cNvSpPr>
          <p:nvPr/>
        </p:nvSpPr>
        <p:spPr bwMode="auto">
          <a:xfrm rot="5400000" flipV="1">
            <a:off x="5825428" y="5640590"/>
            <a:ext cx="304800" cy="274634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/>
          </a:p>
        </p:txBody>
      </p:sp>
      <p:sp>
        <p:nvSpPr>
          <p:cNvPr id="24" name="Oval 20"/>
          <p:cNvSpPr>
            <a:spLocks noChangeArrowheads="1"/>
          </p:cNvSpPr>
          <p:nvPr/>
        </p:nvSpPr>
        <p:spPr bwMode="auto">
          <a:xfrm rot="5400000">
            <a:off x="5992114" y="5791972"/>
            <a:ext cx="246062" cy="244475"/>
          </a:xfrm>
          <a:prstGeom prst="ellipse">
            <a:avLst/>
          </a:prstGeom>
          <a:solidFill>
            <a:srgbClr val="00B0F0"/>
          </a:solidFill>
          <a:ln w="12700"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Oval 15"/>
          <p:cNvSpPr>
            <a:spLocks noChangeArrowheads="1"/>
          </p:cNvSpPr>
          <p:nvPr/>
        </p:nvSpPr>
        <p:spPr bwMode="auto">
          <a:xfrm rot="5400000">
            <a:off x="7211314" y="5487172"/>
            <a:ext cx="246062" cy="244475"/>
          </a:xfrm>
          <a:prstGeom prst="ellipse">
            <a:avLst/>
          </a:prstGeom>
          <a:solidFill>
            <a:srgbClr val="00B0F0"/>
          </a:solidFill>
          <a:ln w="12700"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" name="Oval 19"/>
          <p:cNvSpPr>
            <a:spLocks noChangeArrowheads="1"/>
          </p:cNvSpPr>
          <p:nvPr/>
        </p:nvSpPr>
        <p:spPr bwMode="auto">
          <a:xfrm rot="5400000">
            <a:off x="6754113" y="5944373"/>
            <a:ext cx="246064" cy="244475"/>
          </a:xfrm>
          <a:prstGeom prst="ellipse">
            <a:avLst/>
          </a:prstGeom>
          <a:solidFill>
            <a:srgbClr val="00B0F0"/>
          </a:solidFill>
          <a:ln w="12700"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7" name="Line 5"/>
          <p:cNvSpPr>
            <a:spLocks noChangeShapeType="1"/>
          </p:cNvSpPr>
          <p:nvPr/>
        </p:nvSpPr>
        <p:spPr bwMode="auto">
          <a:xfrm rot="5400000" flipH="1" flipV="1">
            <a:off x="7348921" y="5289242"/>
            <a:ext cx="245492" cy="182565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rot="5400000" flipH="1" flipV="1">
            <a:off x="7043690" y="4267417"/>
            <a:ext cx="247968" cy="91284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rot="5400000" flipH="1" flipV="1">
            <a:off x="7006044" y="5803173"/>
            <a:ext cx="169817" cy="242313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0" name="Line 5"/>
          <p:cNvSpPr>
            <a:spLocks noChangeShapeType="1"/>
          </p:cNvSpPr>
          <p:nvPr/>
        </p:nvSpPr>
        <p:spPr bwMode="auto">
          <a:xfrm rot="5400000">
            <a:off x="5757160" y="5798765"/>
            <a:ext cx="104205" cy="367289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" name="Line 5"/>
          <p:cNvSpPr>
            <a:spLocks noChangeShapeType="1"/>
          </p:cNvSpPr>
          <p:nvPr/>
        </p:nvSpPr>
        <p:spPr bwMode="auto">
          <a:xfrm rot="5400000">
            <a:off x="6680258" y="6260463"/>
            <a:ext cx="232428" cy="83131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 rot="5400000">
            <a:off x="6020234" y="4586211"/>
            <a:ext cx="189819" cy="244476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826913" y="5086267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 smtClean="0">
                <a:solidFill>
                  <a:srgbClr val="0000FF"/>
                </a:solidFill>
              </a:rPr>
              <a:t>r</a:t>
            </a:r>
            <a:r>
              <a:rPr lang="en-US" b="1" i="1" baseline="-25000" dirty="0" err="1" smtClean="0">
                <a:solidFill>
                  <a:srgbClr val="0000FF"/>
                </a:solidFill>
              </a:rPr>
              <a:t>j</a:t>
            </a:r>
            <a:r>
              <a:rPr lang="en-US" b="1" i="1" dirty="0">
                <a:solidFill>
                  <a:srgbClr val="0000FF"/>
                </a:solidFill>
              </a:rPr>
              <a:t>/3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22015" y="5525179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 smtClean="0">
                <a:solidFill>
                  <a:srgbClr val="0000FF"/>
                </a:solidFill>
              </a:rPr>
              <a:t>r</a:t>
            </a:r>
            <a:r>
              <a:rPr lang="en-US" b="1" i="1" baseline="-25000" dirty="0" err="1" smtClean="0">
                <a:solidFill>
                  <a:srgbClr val="0000FF"/>
                </a:solidFill>
              </a:rPr>
              <a:t>j</a:t>
            </a:r>
            <a:r>
              <a:rPr lang="en-US" b="1" i="1" dirty="0">
                <a:solidFill>
                  <a:srgbClr val="0000FF"/>
                </a:solidFill>
              </a:rPr>
              <a:t>/3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161183" y="5515511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 smtClean="0">
                <a:solidFill>
                  <a:srgbClr val="0000FF"/>
                </a:solidFill>
              </a:rPr>
              <a:t>r</a:t>
            </a:r>
            <a:r>
              <a:rPr lang="en-US" b="1" i="1" baseline="-25000" dirty="0" err="1" smtClean="0">
                <a:solidFill>
                  <a:srgbClr val="0000FF"/>
                </a:solidFill>
              </a:rPr>
              <a:t>j</a:t>
            </a:r>
            <a:r>
              <a:rPr lang="en-US" b="1" i="1" dirty="0">
                <a:solidFill>
                  <a:srgbClr val="0000FF"/>
                </a:solidFill>
              </a:rPr>
              <a:t>/3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70383" y="5194578"/>
            <a:ext cx="1789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2400" b="1" i="1" baseline="-25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</a:t>
            </a:r>
            <a:r>
              <a:rPr lang="en-US" sz="2400" b="1" i="1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= </a:t>
            </a:r>
            <a:r>
              <a:rPr lang="en-US" sz="2400" b="1" i="1" dirty="0" err="1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2400" b="1" i="1" baseline="-25000" dirty="0" err="1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400" b="1" i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/3</a:t>
            </a:r>
            <a:r>
              <a:rPr lang="en-US" sz="2400" b="1" i="1" dirty="0" smtClean="0">
                <a:latin typeface="Arial" pitchFamily="34" charset="0"/>
                <a:cs typeface="Arial" pitchFamily="34" charset="0"/>
              </a:rPr>
              <a:t>+</a:t>
            </a:r>
            <a:r>
              <a:rPr lang="en-US" sz="2400" b="1" i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2400" b="1" i="1" baseline="-250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en-US" sz="2400" b="1" i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/4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368569" y="4575989"/>
            <a:ext cx="510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b="1" i="1" baseline="-25000" dirty="0" err="1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b="1" i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/3</a:t>
            </a:r>
            <a:endParaRPr lang="en-US" b="1" i="1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846983" y="4665643"/>
            <a:ext cx="551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b="1" i="1" baseline="-25000" dirty="0" err="1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en-US" b="1" i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/4</a:t>
            </a:r>
            <a:endParaRPr lang="en-US" b="1" i="1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10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PageRank: The “Flow” Model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9824" y="1681773"/>
            <a:ext cx="10515600" cy="4774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D600B7"/>
                </a:solidFill>
              </a:rPr>
              <a:t>A “vote” from an important page is worth more</a:t>
            </a:r>
          </a:p>
          <a:p>
            <a:r>
              <a:rPr lang="en-US" sz="3200" b="1" dirty="0">
                <a:solidFill>
                  <a:srgbClr val="207A00"/>
                </a:solidFill>
              </a:rPr>
              <a:t>A page is important if it is pointed to by other important pages</a:t>
            </a:r>
          </a:p>
          <a:p>
            <a:r>
              <a:rPr lang="en-US" sz="3200" b="1" dirty="0"/>
              <a:t>Define a “rank” </a:t>
            </a:r>
            <a:r>
              <a:rPr lang="en-US" sz="3200" b="1" i="1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b="1" i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3200" b="1" dirty="0"/>
              <a:t> for page </a:t>
            </a:r>
            <a:r>
              <a:rPr lang="en-US" sz="3200" b="1" i="1" dirty="0"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487722"/>
              </p:ext>
            </p:extLst>
          </p:nvPr>
        </p:nvGraphicFramePr>
        <p:xfrm>
          <a:off x="4060156" y="3955878"/>
          <a:ext cx="2111375" cy="143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Equation" r:id="rId4" imgW="634680" imgH="431640" progId="Equation.3">
                  <p:embed/>
                </p:oleObj>
              </mc:Choice>
              <mc:Fallback>
                <p:oleObj name="Equation" r:id="rId4" imgW="634680" imgH="431640" progId="Equation.3">
                  <p:embed/>
                  <p:pic>
                    <p:nvPicPr>
                      <p:cNvPr id="317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0156" y="3955878"/>
                        <a:ext cx="2111375" cy="14366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9109958" y="2687198"/>
            <a:ext cx="2495550" cy="2900065"/>
            <a:chOff x="6572250" y="1905000"/>
            <a:chExt cx="2495550" cy="2900065"/>
          </a:xfrm>
        </p:grpSpPr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7486649" y="2590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8610600" y="4114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 smtClean="0">
                  <a:solidFill>
                    <a:schemeClr val="bg1"/>
                  </a:solidFill>
                  <a:latin typeface="Times New Roman" charset="0"/>
                </a:rPr>
                <a:t>m</a:t>
              </a:r>
              <a:endParaRPr lang="en-US" sz="2400" b="1" dirty="0">
                <a:solidFill>
                  <a:schemeClr val="bg1"/>
                </a:solidFill>
                <a:latin typeface="Times New Roman" charset="0"/>
              </a:endParaRPr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6572250" y="4114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 flipV="1">
              <a:off x="6877050" y="2971800"/>
              <a:ext cx="685799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H="1">
              <a:off x="6953250" y="3048000"/>
              <a:ext cx="68580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 flipH="1">
              <a:off x="7029450" y="4267200"/>
              <a:ext cx="1600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7010399" y="4419600"/>
              <a:ext cx="1600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" name="AutoShape 11"/>
            <p:cNvCxnSpPr>
              <a:cxnSpLocks noChangeShapeType="1"/>
              <a:stCxn id="7" idx="6"/>
              <a:endCxn id="7" idx="2"/>
            </p:cNvCxnSpPr>
            <p:nvPr/>
          </p:nvCxnSpPr>
          <p:spPr bwMode="auto">
            <a:xfrm flipH="1">
              <a:off x="7486649" y="2819400"/>
              <a:ext cx="457200" cy="1588"/>
            </a:xfrm>
            <a:prstGeom prst="curvedConnector5">
              <a:avLst>
                <a:gd name="adj1" fmla="val -50000"/>
                <a:gd name="adj2" fmla="val -30501269"/>
                <a:gd name="adj3" fmla="val 1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7165975" y="4343400"/>
              <a:ext cx="55976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a/2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7239000" y="3505200"/>
              <a:ext cx="57740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y/2</a:t>
              </a:r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6705600" y="3200400"/>
              <a:ext cx="57740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a/2</a:t>
              </a:r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7696200" y="3886200"/>
              <a:ext cx="42351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m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7391400" y="1905000"/>
              <a:ext cx="57740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y/2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8960509" y="5616868"/>
            <a:ext cx="25146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 =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="1" baseline="-25000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/2 +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/2</a:t>
            </a: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 =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="1" baseline="-25000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/2 +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endParaRPr lang="en-US" sz="2000" b="1" baseline="-25000" dirty="0" smtClean="0">
              <a:solidFill>
                <a:srgbClr val="008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/2</a:t>
            </a:r>
            <a:endParaRPr lang="en-US" sz="2000" b="1" dirty="0">
              <a:solidFill>
                <a:srgbClr val="00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963318" y="5719590"/>
                <a:ext cx="30042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8000"/>
                            </a:solidFill>
                            <a:latin typeface="Cambria Math"/>
                            <a:cs typeface="Arial" pitchFamily="34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8000"/>
                            </a:solidFill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 smtClean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 … out-degree of node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8000"/>
                        </a:solidFill>
                        <a:latin typeface="Cambria Math"/>
                        <a:cs typeface="Arial" pitchFamily="34" charset="0"/>
                      </a:rPr>
                      <m:t>𝒊</m:t>
                    </m:r>
                  </m:oMath>
                </a14:m>
                <a:endParaRPr lang="en-US" b="1" dirty="0" smtClean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318" y="5719590"/>
                <a:ext cx="3004284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063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Solving the Flow Equations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>
              <a:xfrm>
                <a:off x="829824" y="1681773"/>
                <a:ext cx="10515600" cy="47741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rgbClr val="D600B7"/>
                    </a:solidFill>
                  </a:rPr>
                  <a:t>3 equations, 3 unknowns, </a:t>
                </a:r>
                <a:r>
                  <a:rPr lang="en-US" b="1" dirty="0" smtClean="0">
                    <a:solidFill>
                      <a:srgbClr val="D600B7"/>
                    </a:solidFill>
                  </a:rPr>
                  <a:t>no </a:t>
                </a:r>
                <a:r>
                  <a:rPr lang="en-US" b="1" dirty="0">
                    <a:solidFill>
                      <a:srgbClr val="D600B7"/>
                    </a:solidFill>
                  </a:rPr>
                  <a:t>constants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No unique solution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All solutions equivalent modulo the scale factor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rgbClr val="008000"/>
                    </a:solidFill>
                  </a:rPr>
                  <a:t>Additional constraint forces uniqueness: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/>
                            <a:cs typeface="Arial" pitchFamily="34" charset="0"/>
                          </a:rPr>
                          <m:t>𝒓</m:t>
                        </m:r>
                      </m:e>
                      <m:sub>
                        <m:r>
                          <a:rPr lang="en-US" b="1" i="1" dirty="0">
                            <a:latin typeface="Cambria Math"/>
                            <a:cs typeface="Arial" pitchFamily="34" charset="0"/>
                          </a:rPr>
                          <m:t>𝒚</m:t>
                        </m:r>
                      </m:sub>
                    </m:sSub>
                    <m:r>
                      <a:rPr lang="en-US" b="1" i="1" dirty="0">
                        <a:latin typeface="Cambria Math"/>
                        <a:cs typeface="Arial" pitchFamily="34" charset="0"/>
                      </a:rPr>
                      <m:t> +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/>
                            <a:cs typeface="Arial" pitchFamily="34" charset="0"/>
                          </a:rPr>
                          <m:t>𝒓</m:t>
                        </m:r>
                      </m:e>
                      <m:sub>
                        <m:r>
                          <a:rPr lang="en-US" b="1" i="1" dirty="0">
                            <a:latin typeface="Cambria Math"/>
                            <a:cs typeface="Arial" pitchFamily="34" charset="0"/>
                          </a:rPr>
                          <m:t>𝒂</m:t>
                        </m:r>
                      </m:sub>
                    </m:sSub>
                    <m:r>
                      <a:rPr lang="en-US" b="1" i="1" dirty="0">
                        <a:latin typeface="Cambria Math"/>
                        <a:cs typeface="Arial" pitchFamily="34" charset="0"/>
                      </a:rPr>
                      <m:t>+ 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1" i="1" dirty="0" err="1">
                            <a:latin typeface="Cambria Math"/>
                            <a:cs typeface="Arial" pitchFamily="34" charset="0"/>
                          </a:rPr>
                          <m:t>𝒓</m:t>
                        </m:r>
                      </m:e>
                      <m:sub>
                        <m:r>
                          <a:rPr lang="en-US" b="1" i="1" dirty="0">
                            <a:latin typeface="Cambria Math"/>
                            <a:cs typeface="Arial" pitchFamily="34" charset="0"/>
                          </a:rPr>
                          <m:t>𝒎</m:t>
                        </m:r>
                      </m:sub>
                    </m:sSub>
                    <m:r>
                      <a:rPr lang="en-US" b="1" i="1" dirty="0">
                        <a:latin typeface="Cambria Math"/>
                        <a:cs typeface="Arial" pitchFamily="34" charset="0"/>
                      </a:rPr>
                      <m:t> = </m:t>
                    </m:r>
                    <m:r>
                      <a:rPr lang="en-US" b="1" i="1" dirty="0">
                        <a:latin typeface="Cambria Math"/>
                        <a:cs typeface="Arial" pitchFamily="34" charset="0"/>
                      </a:rPr>
                      <m:t>𝟏</m:t>
                    </m:r>
                  </m:oMath>
                </a14:m>
                <a:endParaRPr lang="en-US" b="1" i="1" dirty="0">
                  <a:latin typeface="Arial" pitchFamily="34" charset="0"/>
                  <a:cs typeface="Arial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rgbClr val="008000"/>
                    </a:solidFill>
                    <a:cs typeface="Arial" pitchFamily="34" charset="0"/>
                  </a:rPr>
                  <a:t>Solution:</a:t>
                </a:r>
                <a:r>
                  <a:rPr lang="en-US" b="1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/>
                            <a:cs typeface="Arial" pitchFamily="34" charset="0"/>
                          </a:rPr>
                          <m:t>𝒓</m:t>
                        </m:r>
                      </m:e>
                      <m:sub>
                        <m:r>
                          <a:rPr lang="en-US" b="1" i="1" dirty="0">
                            <a:latin typeface="Cambria Math"/>
                            <a:cs typeface="Arial" pitchFamily="34" charset="0"/>
                          </a:rPr>
                          <m:t>𝒚</m:t>
                        </m:r>
                      </m:sub>
                    </m:sSub>
                    <m:r>
                      <a:rPr lang="en-US" b="1" i="1" dirty="0">
                        <a:latin typeface="Cambria Math"/>
                        <a:cs typeface="Arial" pitchFamily="34" charset="0"/>
                      </a:rPr>
                      <m:t> =</m:t>
                    </m:r>
                    <m:f>
                      <m:fPr>
                        <m:ctrlPr>
                          <a:rPr lang="en-US" b="1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b="1" i="1" dirty="0">
                            <a:latin typeface="Cambria Math"/>
                            <a:cs typeface="Arial" pitchFamily="34" charset="0"/>
                          </a:rPr>
                          <m:t>𝟐</m:t>
                        </m:r>
                      </m:num>
                      <m:den>
                        <m:r>
                          <a:rPr lang="en-US" b="1" i="1" dirty="0">
                            <a:latin typeface="Cambria Math"/>
                            <a:cs typeface="Arial" pitchFamily="34" charset="0"/>
                          </a:rPr>
                          <m:t>𝟓</m:t>
                        </m:r>
                      </m:den>
                    </m:f>
                    <m:r>
                      <a:rPr lang="en-US" b="1" i="1" dirty="0">
                        <a:latin typeface="Cambria Math"/>
                        <a:cs typeface="Arial" pitchFamily="34" charset="0"/>
                      </a:rPr>
                      <m:t>,  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1" i="1" dirty="0" err="1">
                            <a:latin typeface="Cambria Math"/>
                            <a:cs typeface="Arial" pitchFamily="34" charset="0"/>
                          </a:rPr>
                          <m:t>𝒓</m:t>
                        </m:r>
                      </m:e>
                      <m:sub>
                        <m:r>
                          <a:rPr lang="en-US" b="1" i="1" dirty="0">
                            <a:latin typeface="Cambria Math"/>
                            <a:cs typeface="Arial" pitchFamily="34" charset="0"/>
                          </a:rPr>
                          <m:t>𝒂</m:t>
                        </m:r>
                      </m:sub>
                    </m:sSub>
                    <m:r>
                      <a:rPr lang="en-US" b="1" i="1" dirty="0">
                        <a:latin typeface="Cambria Math"/>
                        <a:cs typeface="Arial" pitchFamily="34" charset="0"/>
                      </a:rPr>
                      <m:t> =</m:t>
                    </m:r>
                    <m:f>
                      <m:fPr>
                        <m:ctrlPr>
                          <a:rPr lang="en-US" b="1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b="1" i="1" dirty="0">
                            <a:latin typeface="Cambria Math"/>
                            <a:cs typeface="Arial" pitchFamily="34" charset="0"/>
                          </a:rPr>
                          <m:t>𝟐</m:t>
                        </m:r>
                      </m:num>
                      <m:den>
                        <m:r>
                          <a:rPr lang="en-US" b="1" i="1" dirty="0">
                            <a:latin typeface="Cambria Math"/>
                            <a:cs typeface="Arial" pitchFamily="34" charset="0"/>
                          </a:rPr>
                          <m:t>𝟓</m:t>
                        </m:r>
                      </m:den>
                    </m:f>
                    <m:r>
                      <a:rPr lang="en-US" b="1" i="1" dirty="0">
                        <a:latin typeface="Cambria Math"/>
                        <a:cs typeface="Arial" pitchFamily="34" charset="0"/>
                      </a:rPr>
                      <m:t>,  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1" i="1" dirty="0" err="1">
                            <a:latin typeface="Cambria Math"/>
                            <a:cs typeface="Arial" pitchFamily="34" charset="0"/>
                          </a:rPr>
                          <m:t>𝒓</m:t>
                        </m:r>
                      </m:e>
                      <m:sub>
                        <m:r>
                          <a:rPr lang="en-US" b="1" i="1" dirty="0">
                            <a:latin typeface="Cambria Math"/>
                            <a:cs typeface="Arial" pitchFamily="34" charset="0"/>
                          </a:rPr>
                          <m:t>𝒎</m:t>
                        </m:r>
                      </m:sub>
                    </m:sSub>
                    <m:r>
                      <a:rPr lang="en-US" b="1" i="1" dirty="0">
                        <a:latin typeface="Cambria Math"/>
                        <a:cs typeface="Arial" pitchFamily="34" charset="0"/>
                      </a:rPr>
                      <m:t> =</m:t>
                    </m:r>
                    <m:f>
                      <m:fPr>
                        <m:ctrlPr>
                          <a:rPr lang="en-US" b="1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b="1" i="1" dirty="0">
                            <a:latin typeface="Cambria Math"/>
                            <a:cs typeface="Arial" pitchFamily="34" charset="0"/>
                          </a:rPr>
                          <m:t>𝟏</m:t>
                        </m:r>
                      </m:num>
                      <m:den>
                        <m:r>
                          <a:rPr lang="en-US" b="1" i="1" dirty="0">
                            <a:latin typeface="Cambria Math"/>
                            <a:cs typeface="Arial" pitchFamily="34" charset="0"/>
                          </a:rPr>
                          <m:t>𝟓</m:t>
                        </m:r>
                      </m:den>
                    </m:f>
                  </m:oMath>
                </a14:m>
                <a:endParaRPr lang="en-US" b="1" dirty="0">
                  <a:latin typeface="Arial" pitchFamily="34" charset="0"/>
                  <a:cs typeface="Arial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rgbClr val="D600B7"/>
                    </a:solidFill>
                  </a:rPr>
                  <a:t>Gaussian elimination method works for </a:t>
                </a:r>
                <a:r>
                  <a:rPr lang="en-US" b="1" dirty="0" smtClean="0">
                    <a:solidFill>
                      <a:srgbClr val="D600B7"/>
                    </a:solidFill>
                  </a:rPr>
                  <a:t>small </a:t>
                </a:r>
                <a:r>
                  <a:rPr lang="en-US" b="1" dirty="0">
                    <a:solidFill>
                      <a:srgbClr val="D600B7"/>
                    </a:solidFill>
                  </a:rPr>
                  <a:t>examples, but we need a better method for large web-size graphs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b="1" dirty="0" smtClean="0">
                  <a:solidFill>
                    <a:srgbClr val="F0AD00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solidFill>
                      <a:srgbClr val="F0AD00"/>
                    </a:solidFill>
                  </a:rPr>
                  <a:t>We </a:t>
                </a:r>
                <a:r>
                  <a:rPr lang="en-US" b="1" dirty="0">
                    <a:solidFill>
                      <a:srgbClr val="F0AD00"/>
                    </a:solidFill>
                  </a:rPr>
                  <a:t>need a new formulation</a:t>
                </a:r>
                <a:r>
                  <a:rPr lang="en-US" b="1" dirty="0" smtClean="0">
                    <a:solidFill>
                      <a:srgbClr val="F0AD00"/>
                    </a:solidFill>
                  </a:rPr>
                  <a:t>!</a:t>
                </a:r>
                <a:endParaRPr lang="en-US" b="1" dirty="0">
                  <a:solidFill>
                    <a:srgbClr val="F0AD00"/>
                  </a:solidFill>
                </a:endParaRP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24" y="1681773"/>
                <a:ext cx="10515600" cy="4774111"/>
              </a:xfrm>
              <a:prstGeom prst="rect">
                <a:avLst/>
              </a:prstGeom>
              <a:blipFill>
                <a:blip r:embed="rId3"/>
                <a:stretch>
                  <a:fillRect l="-986" t="-2171"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8524301" y="1907620"/>
            <a:ext cx="25146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 =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="1" baseline="-25000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/2 +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/2</a:t>
            </a: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 =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="1" baseline="-25000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/2 +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endParaRPr lang="en-US" sz="2000" b="1" baseline="-25000" dirty="0" smtClean="0">
              <a:solidFill>
                <a:srgbClr val="008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/2</a:t>
            </a:r>
            <a:endParaRPr lang="en-US" sz="2000" b="1" dirty="0">
              <a:solidFill>
                <a:srgbClr val="00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08468" y="1690688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Flow equations:</a:t>
            </a:r>
            <a:endParaRPr lang="en-US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53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PageRank: Matrix Formulation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>
              <a:xfrm>
                <a:off x="829824" y="1681773"/>
                <a:ext cx="10515600" cy="47741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80000"/>
                  </a:lnSpc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solidFill>
                      <a:srgbClr val="D600B7"/>
                    </a:solidFill>
                  </a:rPr>
                  <a:t>Stochastic adjacency matrix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D600B7"/>
                        </a:solidFill>
                        <a:latin typeface="Cambria Math"/>
                        <a:cs typeface="Times New Roman" pitchFamily="18" charset="0"/>
                      </a:rPr>
                      <m:t>𝑴</m:t>
                    </m:r>
                  </m:oMath>
                </a14:m>
                <a:endParaRPr lang="en-US" b="1" i="1" dirty="0">
                  <a:solidFill>
                    <a:srgbClr val="D600B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8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Let page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cs typeface="Times New Roman" pitchFamily="18" charset="0"/>
                      </a:rPr>
                      <m:t>𝑑</m:t>
                    </m:r>
                    <m:r>
                      <a:rPr lang="en-US" i="1" baseline="-25000" dirty="0">
                        <a:latin typeface="Cambria Math"/>
                        <a:cs typeface="Times New Roman" pitchFamily="18" charset="0"/>
                      </a:rPr>
                      <m:t>𝑖</m:t>
                    </m:r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/>
                  <a:t>out-links</a:t>
                </a:r>
              </a:p>
              <a:p>
                <a:pPr lvl="1">
                  <a:lnSpc>
                    <a:spcPct val="8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cs typeface="Times New Roman" pitchFamily="18" charset="0"/>
                      </a:rPr>
                      <m:t>𝑖</m:t>
                    </m:r>
                    <m:r>
                      <a:rPr lang="en-US" i="1" dirty="0">
                        <a:latin typeface="Cambria Math"/>
                        <a:cs typeface="Times New Roman" pitchFamily="18" charset="0"/>
                      </a:rPr>
                      <m:t> →</m:t>
                    </m:r>
                    <m:r>
                      <a:rPr lang="en-US" i="1" dirty="0">
                        <a:latin typeface="Cambria Math"/>
                        <a:cs typeface="Times New Roman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then 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/>
                        <a:cs typeface="Times New Roman" pitchFamily="18" charset="0"/>
                      </a:rPr>
                      <m:t>𝑀</m:t>
                    </m:r>
                    <m:r>
                      <a:rPr lang="en-US" sz="3200" i="1" baseline="-25000" dirty="0" err="1">
                        <a:latin typeface="Cambria Math"/>
                        <a:cs typeface="Times New Roman" pitchFamily="18" charset="0"/>
                      </a:rPr>
                      <m:t>𝑗</m:t>
                    </m:r>
                    <m:r>
                      <a:rPr lang="en-US" sz="3200" i="1" baseline="-25000" dirty="0">
                        <a:latin typeface="Cambria Math"/>
                        <a:cs typeface="Times New Roman" pitchFamily="18" charset="0"/>
                      </a:rPr>
                      <m:t>𝑖</m:t>
                    </m:r>
                    <m:r>
                      <a:rPr lang="en-US" sz="3200" i="1" dirty="0">
                        <a:latin typeface="Cambria Math"/>
                      </a:rPr>
                      <m:t> </m:t>
                    </m:r>
                    <m:r>
                      <a:rPr lang="en-US" sz="3200" i="1" dirty="0"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 dirty="0" err="1">
                            <a:latin typeface="Cambria Math"/>
                            <a:cs typeface="Times New Roman" pitchFamily="18" charset="0"/>
                          </a:rPr>
                          <m:t>𝑑</m:t>
                        </m:r>
                        <m:r>
                          <a:rPr lang="en-US" sz="3200" i="1" baseline="-25000" dirty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   </a:t>
                </a:r>
                <a:r>
                  <a:rPr lang="en-US" dirty="0"/>
                  <a:t>else  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/>
                        <a:cs typeface="Times New Roman" pitchFamily="18" charset="0"/>
                      </a:rPr>
                      <m:t>𝑀</m:t>
                    </m:r>
                    <m:r>
                      <a:rPr lang="en-US" sz="3200" i="1" baseline="-25000" dirty="0" err="1">
                        <a:latin typeface="Cambria Math"/>
                        <a:cs typeface="Times New Roman" pitchFamily="18" charset="0"/>
                      </a:rPr>
                      <m:t>𝑗</m:t>
                    </m:r>
                    <m:r>
                      <a:rPr lang="en-US" sz="3200" i="1" baseline="-25000" dirty="0">
                        <a:latin typeface="Cambria Math"/>
                        <a:cs typeface="Times New Roman" pitchFamily="18" charset="0"/>
                      </a:rPr>
                      <m:t>𝑖</m:t>
                    </m:r>
                    <m:r>
                      <a:rPr lang="en-US" sz="3200" i="1" dirty="0">
                        <a:latin typeface="Cambria Math"/>
                        <a:cs typeface="Times New Roman" pitchFamily="18" charset="0"/>
                      </a:rPr>
                      <m:t> = 0</m:t>
                    </m:r>
                  </m:oMath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8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𝑴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column stochastic matrix</a:t>
                </a:r>
              </a:p>
              <a:p>
                <a:pPr lvl="3">
                  <a:lnSpc>
                    <a:spcPct val="8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Columns sum to 1</a:t>
                </a:r>
              </a:p>
              <a:p>
                <a:pPr>
                  <a:lnSpc>
                    <a:spcPct val="80000"/>
                  </a:lnSpc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rgbClr val="008000"/>
                    </a:solidFill>
                  </a:rPr>
                  <a:t>Rank vector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8000"/>
                        </a:solidFill>
                        <a:latin typeface="Cambria Math"/>
                        <a:cs typeface="Times New Roman" pitchFamily="18" charset="0"/>
                      </a:rPr>
                      <m:t>𝒓</m:t>
                    </m:r>
                  </m:oMath>
                </a14:m>
                <a:r>
                  <a:rPr lang="en-US" b="1" dirty="0">
                    <a:solidFill>
                      <a:srgbClr val="008000"/>
                    </a:solidFill>
                  </a:rPr>
                  <a:t>:</a:t>
                </a:r>
                <a:r>
                  <a:rPr lang="en-US" dirty="0">
                    <a:solidFill>
                      <a:srgbClr val="008000"/>
                    </a:solidFill>
                  </a:rPr>
                  <a:t> </a:t>
                </a:r>
                <a:r>
                  <a:rPr lang="en-US" dirty="0"/>
                  <a:t>vector with an entry per page</a:t>
                </a:r>
              </a:p>
              <a:p>
                <a:pPr lvl="1">
                  <a:lnSpc>
                    <a:spcPct val="8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cs typeface="Times New Roman" pitchFamily="18" charset="0"/>
                      </a:rPr>
                      <m:t>𝑟</m:t>
                    </m:r>
                    <m:r>
                      <a:rPr lang="en-US" i="1" baseline="-25000" dirty="0" err="1">
                        <a:latin typeface="Cambria Math"/>
                        <a:cs typeface="Times New Roman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the importance score of page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cs typeface="Times New Roman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>
                  <a:lnSpc>
                    <a:spcPct val="8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</m:sSubSup>
                        <m:r>
                          <a:rPr lang="en-US" i="1" dirty="0">
                            <a:latin typeface="Cambria Math"/>
                          </a:rPr>
                          <m:t>=1</m:t>
                        </m:r>
                      </m:e>
                    </m:nary>
                  </m:oMath>
                </a14:m>
                <a:endParaRPr lang="en-US" sz="10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rgbClr val="D600B7"/>
                    </a:solidFill>
                  </a:rPr>
                  <a:t>The flow equations can be written</a:t>
                </a:r>
                <a:r>
                  <a:rPr lang="en-US" b="1" dirty="0">
                    <a:solidFill>
                      <a:srgbClr val="D60093"/>
                    </a:solidFill>
                  </a:rPr>
                  <a:t> </a:t>
                </a:r>
                <a:r>
                  <a:rPr lang="en-US" b="1" dirty="0">
                    <a:solidFill>
                      <a:schemeClr val="accent3"/>
                    </a:solidFill>
                  </a:rPr>
                  <a:t/>
                </a:r>
                <a:br>
                  <a:rPr lang="en-US" b="1" dirty="0">
                    <a:solidFill>
                      <a:schemeClr val="accent3"/>
                    </a:solidFill>
                  </a:rPr>
                </a:br>
                <a:r>
                  <a:rPr lang="en-US" dirty="0">
                    <a:solidFill>
                      <a:schemeClr val="accent3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F0AD00"/>
                        </a:solidFill>
                        <a:latin typeface="Cambria Math"/>
                        <a:cs typeface="Times New Roman" pitchFamily="18" charset="0"/>
                      </a:rPr>
                      <m:t>𝒓</m:t>
                    </m:r>
                    <m:r>
                      <a:rPr lang="en-US" sz="4000" b="1" i="1" dirty="0" smtClean="0">
                        <a:solidFill>
                          <a:srgbClr val="F0AD00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US" sz="4000" i="1" dirty="0">
                        <a:solidFill>
                          <a:srgbClr val="F0AD00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sz="4000" b="1" i="1" dirty="0">
                        <a:solidFill>
                          <a:srgbClr val="F0AD00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US" sz="4000" b="1" i="1" dirty="0">
                        <a:solidFill>
                          <a:srgbClr val="F0AD00"/>
                        </a:solidFill>
                        <a:latin typeface="Cambria Math"/>
                        <a:cs typeface="Times New Roman" pitchFamily="18" charset="0"/>
                      </a:rPr>
                      <m:t>𝑴</m:t>
                    </m:r>
                    <m:r>
                      <a:rPr lang="en-US" sz="4000" b="1" i="1" dirty="0">
                        <a:solidFill>
                          <a:srgbClr val="F0AD00"/>
                        </a:solidFill>
                        <a:latin typeface="Cambria Math"/>
                        <a:cs typeface="Times New Roman" pitchFamily="18" charset="0"/>
                      </a:rPr>
                      <m:t>⋅ </m:t>
                    </m:r>
                    <m:r>
                      <a:rPr lang="en-US" sz="4000" b="1" i="1" dirty="0">
                        <a:solidFill>
                          <a:srgbClr val="F0AD00"/>
                        </a:solidFill>
                        <a:latin typeface="Cambria Math"/>
                        <a:cs typeface="Times New Roman" pitchFamily="18" charset="0"/>
                      </a:rPr>
                      <m:t>𝒓</m:t>
                    </m:r>
                  </m:oMath>
                </a14:m>
                <a:endParaRPr lang="en-US" sz="4000" b="1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24" y="1681773"/>
                <a:ext cx="10515600" cy="4774111"/>
              </a:xfrm>
              <a:prstGeom prst="rect">
                <a:avLst/>
              </a:prstGeom>
              <a:blipFill>
                <a:blip r:embed="rId4"/>
                <a:stretch>
                  <a:fillRect l="-986" t="-2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585513"/>
              </p:ext>
            </p:extLst>
          </p:nvPr>
        </p:nvGraphicFramePr>
        <p:xfrm>
          <a:off x="8661983" y="4068828"/>
          <a:ext cx="1791753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Equation" r:id="rId5" imgW="634680" imgH="431640" progId="Equation.3">
                  <p:embed/>
                </p:oleObj>
              </mc:Choice>
              <mc:Fallback>
                <p:oleObj name="Equation" r:id="rId5" imgW="634680" imgH="431640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1983" y="4068828"/>
                        <a:ext cx="1791753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117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Course Topics Until Now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73150" y="2227160"/>
            <a:ext cx="1100769" cy="9805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Reduce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273150" y="4277733"/>
            <a:ext cx="1100769" cy="9805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Spark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694083" y="2788784"/>
            <a:ext cx="1344976" cy="10700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Association Rules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752834" y="3668617"/>
            <a:ext cx="1344976" cy="107007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1703940"/>
            <a:ext cx="1970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Frameworks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194697" y="1703940"/>
            <a:ext cx="246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High. Dim. Data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379700" y="1703940"/>
            <a:ext cx="1973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Applications</a:t>
            </a:r>
            <a:endParaRPr lang="en-US" sz="2800" dirty="0"/>
          </a:p>
        </p:txBody>
      </p:sp>
      <p:sp>
        <p:nvSpPr>
          <p:cNvPr id="12" name="Rounded Rectangle 11"/>
          <p:cNvSpPr/>
          <p:nvPr/>
        </p:nvSpPr>
        <p:spPr>
          <a:xfrm>
            <a:off x="6752834" y="2240496"/>
            <a:ext cx="1344976" cy="107007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Locality Sensitive Hashing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752834" y="5096738"/>
            <a:ext cx="1344976" cy="107007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9694083" y="4420480"/>
            <a:ext cx="1344976" cy="10700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Recommender Systems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5713" y="1703940"/>
            <a:ext cx="1836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Graph Data</a:t>
            </a:r>
            <a:endParaRPr lang="en-US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3811585" y="3191612"/>
            <a:ext cx="1344976" cy="107007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PageRank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56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Example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>
              <a:xfrm>
                <a:off x="829824" y="1681773"/>
                <a:ext cx="10515600" cy="47741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/>
                  <a:t>Remember the flow equation: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rgbClr val="D600B7"/>
                    </a:solidFill>
                  </a:rPr>
                  <a:t>Flow equation in the matrix form</a:t>
                </a:r>
              </a:p>
              <a:p>
                <a:pPr marL="576072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0AD00"/>
                        </a:solidFill>
                        <a:latin typeface="Cambria Math"/>
                        <a:cs typeface="Times New Roman" pitchFamily="18" charset="0"/>
                      </a:rPr>
                      <m:t>𝑴</m:t>
                    </m:r>
                    <m:r>
                      <a:rPr lang="en-US" b="1" i="1" dirty="0" smtClean="0">
                        <a:solidFill>
                          <a:srgbClr val="F0AD00"/>
                        </a:solidFill>
                        <a:latin typeface="Cambria Math"/>
                        <a:cs typeface="Times New Roman" pitchFamily="18" charset="0"/>
                      </a:rPr>
                      <m:t>⋅ </m:t>
                    </m:r>
                    <m:r>
                      <a:rPr lang="en-US" b="1" i="1" dirty="0" smtClean="0">
                        <a:solidFill>
                          <a:srgbClr val="F0AD00"/>
                        </a:solidFill>
                        <a:latin typeface="Cambria Math"/>
                        <a:cs typeface="Times New Roman" pitchFamily="18" charset="0"/>
                      </a:rPr>
                      <m:t>𝒓</m:t>
                    </m:r>
                    <m:r>
                      <a:rPr lang="en-US" b="1" i="1" dirty="0">
                        <a:solidFill>
                          <a:srgbClr val="F0AD00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b="1" i="1" dirty="0">
                        <a:solidFill>
                          <a:srgbClr val="F0AD00"/>
                        </a:solidFill>
                        <a:latin typeface="Cambria Math"/>
                        <a:cs typeface="Times New Roman" pitchFamily="18" charset="0"/>
                      </a:rPr>
                      <m:t>𝒓</m:t>
                    </m:r>
                  </m:oMath>
                </a14:m>
                <a:endParaRPr lang="en-US" b="1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rgbClr val="207A00"/>
                    </a:solidFill>
                  </a:rPr>
                  <a:t>Suppose page </a:t>
                </a:r>
                <a:r>
                  <a:rPr lang="en-US" b="1" i="1" dirty="0" err="1">
                    <a:solidFill>
                      <a:srgbClr val="207A00"/>
                    </a:solidFill>
                  </a:rPr>
                  <a:t>i</a:t>
                </a:r>
                <a:r>
                  <a:rPr lang="en-US" b="1" dirty="0">
                    <a:solidFill>
                      <a:srgbClr val="207A00"/>
                    </a:solidFill>
                  </a:rPr>
                  <a:t> links to 3 pages, including </a:t>
                </a:r>
                <a:r>
                  <a:rPr lang="en-US" b="1" i="1" dirty="0">
                    <a:solidFill>
                      <a:srgbClr val="207A00"/>
                    </a:solidFill>
                  </a:rPr>
                  <a:t>j</a:t>
                </a: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24" y="1681773"/>
                <a:ext cx="10515600" cy="4774111"/>
              </a:xfrm>
              <a:prstGeom prst="rect">
                <a:avLst/>
              </a:prstGeom>
              <a:blipFill>
                <a:blip r:embed="rId4"/>
                <a:stretch>
                  <a:fillRect l="-986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774126"/>
              </p:ext>
            </p:extLst>
          </p:nvPr>
        </p:nvGraphicFramePr>
        <p:xfrm>
          <a:off x="5888331" y="1375273"/>
          <a:ext cx="156825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Equation" r:id="rId5" imgW="634725" imgH="431613" progId="Equation.3">
                  <p:embed/>
                </p:oleObj>
              </mc:Choice>
              <mc:Fallback>
                <p:oleObj name="Equation" r:id="rId5" imgW="634725" imgH="431613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8331" y="1375273"/>
                        <a:ext cx="1568252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3000319" y="3392776"/>
            <a:ext cx="2325688" cy="3330577"/>
            <a:chOff x="1243" y="1152"/>
            <a:chExt cx="1465" cy="2098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412" y="1462"/>
              <a:ext cx="1296" cy="1248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orbel" pitchFamily="34" charset="0"/>
              </a:endParaRPr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1243" y="1680"/>
              <a:ext cx="1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latin typeface="Times New Roman" pitchFamily="18" charset="0"/>
                </a:rPr>
                <a:t>j</a:t>
              </a:r>
              <a:endParaRPr lang="en-US" sz="2400" b="1" i="1" dirty="0">
                <a:latin typeface="Times New Roman" pitchFamily="18" charset="0"/>
              </a:endParaRP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095" y="1152"/>
              <a:ext cx="1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 i="1" dirty="0" err="1" smtClean="0">
                  <a:latin typeface="Times New Roman" pitchFamily="18" charset="0"/>
                </a:rPr>
                <a:t>i</a:t>
              </a:r>
              <a:endParaRPr lang="en-US" sz="2400" b="1" dirty="0">
                <a:latin typeface="Times New Roman" pitchFamily="18" charset="0"/>
              </a:endParaRPr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1412" y="1846"/>
              <a:ext cx="1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2180" y="1462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1910" y="2843"/>
              <a:ext cx="349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600" b="1" i="1" dirty="0">
                  <a:solidFill>
                    <a:srgbClr val="008000"/>
                  </a:solidFill>
                  <a:latin typeface="Corbel" pitchFamily="34" charset="0"/>
                </a:rPr>
                <a:t>M</a:t>
              </a:r>
            </a:p>
          </p:txBody>
        </p:sp>
      </p:grpSp>
      <p:grpSp>
        <p:nvGrpSpPr>
          <p:cNvPr id="13" name="Group 20"/>
          <p:cNvGrpSpPr>
            <a:grpSpLocks/>
          </p:cNvGrpSpPr>
          <p:nvPr/>
        </p:nvGrpSpPr>
        <p:grpSpPr bwMode="auto">
          <a:xfrm>
            <a:off x="6726198" y="3849976"/>
            <a:ext cx="349251" cy="2882902"/>
            <a:chOff x="3590" y="1440"/>
            <a:chExt cx="220" cy="1816"/>
          </a:xfrm>
        </p:grpSpPr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3600" y="1440"/>
              <a:ext cx="192" cy="1344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orbel" pitchFamily="34" charset="0"/>
              </a:endParaRPr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3590" y="2849"/>
              <a:ext cx="220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600" b="1" i="1" dirty="0">
                  <a:solidFill>
                    <a:srgbClr val="008000"/>
                  </a:solidFill>
                  <a:latin typeface="Corbel" pitchFamily="34" charset="0"/>
                </a:rPr>
                <a:t>r</a:t>
              </a:r>
            </a:p>
          </p:txBody>
        </p:sp>
      </p:grp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8554981" y="6076584"/>
            <a:ext cx="3497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008000"/>
                </a:solidFill>
                <a:latin typeface="Corbel" pitchFamily="34" charset="0"/>
              </a:rPr>
              <a:t>r</a:t>
            </a:r>
          </a:p>
        </p:txBody>
      </p:sp>
      <p:grpSp>
        <p:nvGrpSpPr>
          <p:cNvPr id="17" name="Group 25"/>
          <p:cNvGrpSpPr>
            <a:grpSpLocks/>
          </p:cNvGrpSpPr>
          <p:nvPr/>
        </p:nvGrpSpPr>
        <p:grpSpPr bwMode="auto">
          <a:xfrm>
            <a:off x="7640589" y="3849976"/>
            <a:ext cx="1555752" cy="2133600"/>
            <a:chOff x="4166" y="1440"/>
            <a:chExt cx="980" cy="1344"/>
          </a:xfrm>
        </p:grpSpPr>
        <p:grpSp>
          <p:nvGrpSpPr>
            <p:cNvPr id="18" name="Group 22"/>
            <p:cNvGrpSpPr>
              <a:grpSpLocks/>
            </p:cNvGrpSpPr>
            <p:nvPr/>
          </p:nvGrpSpPr>
          <p:grpSpPr bwMode="auto">
            <a:xfrm>
              <a:off x="4166" y="1440"/>
              <a:ext cx="778" cy="1344"/>
              <a:chOff x="4166" y="1440"/>
              <a:chExt cx="778" cy="1344"/>
            </a:xfrm>
          </p:grpSpPr>
          <p:sp>
            <p:nvSpPr>
              <p:cNvPr id="21" name="Rectangle 13"/>
              <p:cNvSpPr>
                <a:spLocks noChangeArrowheads="1"/>
              </p:cNvSpPr>
              <p:nvPr/>
            </p:nvSpPr>
            <p:spPr bwMode="auto">
              <a:xfrm>
                <a:off x="4752" y="1440"/>
                <a:ext cx="192" cy="1344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orbel" pitchFamily="34" charset="0"/>
                </a:endParaRPr>
              </a:p>
            </p:txBody>
          </p:sp>
          <p:sp>
            <p:nvSpPr>
              <p:cNvPr id="22" name="Text Box 15"/>
              <p:cNvSpPr txBox="1">
                <a:spLocks noChangeArrowheads="1"/>
              </p:cNvSpPr>
              <p:nvPr/>
            </p:nvSpPr>
            <p:spPr bwMode="auto">
              <a:xfrm>
                <a:off x="4166" y="1927"/>
                <a:ext cx="270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rgbClr val="008000"/>
                    </a:solidFill>
                    <a:latin typeface="Corbel" pitchFamily="34" charset="0"/>
                  </a:rPr>
                  <a:t>=</a:t>
                </a:r>
              </a:p>
            </p:txBody>
          </p:sp>
        </p:grpSp>
        <p:sp>
          <p:nvSpPr>
            <p:cNvPr id="19" name="Line 23"/>
            <p:cNvSpPr>
              <a:spLocks noChangeShapeType="1"/>
            </p:cNvSpPr>
            <p:nvPr/>
          </p:nvSpPr>
          <p:spPr bwMode="auto">
            <a:xfrm>
              <a:off x="4752" y="1835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24"/>
            <p:cNvSpPr>
              <a:spLocks noChangeArrowheads="1"/>
            </p:cNvSpPr>
            <p:nvPr/>
          </p:nvSpPr>
          <p:spPr bwMode="auto">
            <a:xfrm>
              <a:off x="4927" y="1688"/>
              <a:ext cx="21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 i="1" dirty="0" err="1" smtClean="0">
                  <a:latin typeface="Corbel" pitchFamily="34" charset="0"/>
                </a:rPr>
                <a:t>r</a:t>
              </a:r>
              <a:r>
                <a:rPr lang="en-US" sz="2400" b="1" i="1" baseline="-25000" dirty="0" err="1" smtClean="0">
                  <a:latin typeface="Corbel" pitchFamily="34" charset="0"/>
                </a:rPr>
                <a:t>j</a:t>
              </a:r>
              <a:endParaRPr lang="en-US" sz="2400" b="1" i="1" baseline="-25000" dirty="0">
                <a:latin typeface="Corbel" pitchFamily="34" charset="0"/>
              </a:endParaRPr>
            </a:p>
          </p:txBody>
        </p:sp>
      </p:grpSp>
      <p:grpSp>
        <p:nvGrpSpPr>
          <p:cNvPr id="23" name="Group 14"/>
          <p:cNvGrpSpPr>
            <a:grpSpLocks/>
          </p:cNvGrpSpPr>
          <p:nvPr/>
        </p:nvGrpSpPr>
        <p:grpSpPr bwMode="auto">
          <a:xfrm>
            <a:off x="2473024" y="4572361"/>
            <a:ext cx="1927225" cy="1312863"/>
            <a:chOff x="933" y="1872"/>
            <a:chExt cx="1214" cy="827"/>
          </a:xfrm>
        </p:grpSpPr>
        <p:sp>
          <p:nvSpPr>
            <p:cNvPr id="24" name="Text Box 9"/>
            <p:cNvSpPr txBox="1">
              <a:spLocks noChangeArrowheads="1"/>
            </p:cNvSpPr>
            <p:nvPr/>
          </p:nvSpPr>
          <p:spPr bwMode="auto">
            <a:xfrm>
              <a:off x="933" y="2411"/>
              <a:ext cx="36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8000"/>
                  </a:solidFill>
                  <a:latin typeface="Times New Roman" pitchFamily="18" charset="0"/>
                </a:rPr>
                <a:t>1/3</a:t>
              </a:r>
            </a:p>
          </p:txBody>
        </p:sp>
        <p:sp>
          <p:nvSpPr>
            <p:cNvPr id="25" name="Line 10"/>
            <p:cNvSpPr>
              <a:spLocks noChangeShapeType="1"/>
            </p:cNvSpPr>
            <p:nvPr/>
          </p:nvSpPr>
          <p:spPr bwMode="auto">
            <a:xfrm flipV="1">
              <a:off x="1114" y="1872"/>
              <a:ext cx="1033" cy="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Line 6"/>
          <p:cNvSpPr>
            <a:spLocks noChangeShapeType="1"/>
          </p:cNvSpPr>
          <p:nvPr/>
        </p:nvSpPr>
        <p:spPr bwMode="auto">
          <a:xfrm>
            <a:off x="6742055" y="5314584"/>
            <a:ext cx="2968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6986531" y="5005319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i="1" dirty="0" err="1" smtClean="0">
                <a:latin typeface="Corbel" pitchFamily="34" charset="0"/>
              </a:rPr>
              <a:t>r</a:t>
            </a:r>
            <a:r>
              <a:rPr lang="en-US" sz="2400" b="1" i="1" baseline="-25000" dirty="0" err="1" smtClean="0">
                <a:latin typeface="Corbel" pitchFamily="34" charset="0"/>
              </a:rPr>
              <a:t>i</a:t>
            </a:r>
            <a:endParaRPr lang="en-US" sz="2400" b="1" i="1" baseline="-25000" dirty="0">
              <a:latin typeface="Corbel" pitchFamily="34" charset="0"/>
            </a:endParaRP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4415323" y="4419961"/>
            <a:ext cx="152400" cy="1524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orbel" pitchFamily="34" charset="0"/>
            </a:endParaRPr>
          </a:p>
        </p:txBody>
      </p:sp>
      <p:sp>
        <p:nvSpPr>
          <p:cNvPr id="29" name="Text Box 16"/>
          <p:cNvSpPr txBox="1">
            <a:spLocks noChangeArrowheads="1"/>
          </p:cNvSpPr>
          <p:nvPr/>
        </p:nvSpPr>
        <p:spPr bwMode="auto">
          <a:xfrm>
            <a:off x="5767331" y="4515853"/>
            <a:ext cx="3225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 i="1" dirty="0" smtClean="0">
                <a:solidFill>
                  <a:srgbClr val="008000"/>
                </a:solidFill>
                <a:latin typeface="Corbel" pitchFamily="34" charset="0"/>
              </a:rPr>
              <a:t>.</a:t>
            </a:r>
            <a:endParaRPr lang="en-US" sz="3600" b="1" i="1" dirty="0">
              <a:solidFill>
                <a:srgbClr val="008000"/>
              </a:solidFill>
              <a:latin typeface="Corbel" pitchFamily="34" charset="0"/>
            </a:endParaRPr>
          </a:p>
        </p:txBody>
      </p:sp>
      <p:sp>
        <p:nvSpPr>
          <p:cNvPr id="30" name="Text Box 16"/>
          <p:cNvSpPr txBox="1">
            <a:spLocks noChangeArrowheads="1"/>
          </p:cNvSpPr>
          <p:nvPr/>
        </p:nvSpPr>
        <p:spPr bwMode="auto">
          <a:xfrm>
            <a:off x="5843531" y="6000384"/>
            <a:ext cx="3225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 i="1" dirty="0" smtClean="0">
                <a:solidFill>
                  <a:srgbClr val="008000"/>
                </a:solidFill>
                <a:latin typeface="Corbel" pitchFamily="34" charset="0"/>
              </a:rPr>
              <a:t>.</a:t>
            </a:r>
            <a:endParaRPr lang="en-US" sz="3600" b="1" i="1" dirty="0">
              <a:solidFill>
                <a:srgbClr val="008000"/>
              </a:solidFill>
              <a:latin typeface="Corbel" pitchFamily="34" charset="0"/>
            </a:endParaRPr>
          </a:p>
        </p:txBody>
      </p:sp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7672331" y="6116271"/>
            <a:ext cx="4286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8000"/>
                </a:solidFill>
                <a:latin typeface="Corbel" pitchFamily="34" charset="0"/>
              </a:rPr>
              <a:t>=</a:t>
            </a:r>
          </a:p>
        </p:txBody>
      </p:sp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4415827" y="4933584"/>
            <a:ext cx="152400" cy="1524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orbel" pitchFamily="34" charset="0"/>
            </a:endParaRPr>
          </a:p>
        </p:txBody>
      </p: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4407459" y="5543184"/>
            <a:ext cx="152400" cy="1524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orbel" pitchFamily="34" charset="0"/>
            </a:endParaRPr>
          </a:p>
        </p:txBody>
      </p:sp>
      <p:sp>
        <p:nvSpPr>
          <p:cNvPr id="34" name="Line 10"/>
          <p:cNvSpPr>
            <a:spLocks noChangeShapeType="1"/>
          </p:cNvSpPr>
          <p:nvPr/>
        </p:nvSpPr>
        <p:spPr bwMode="auto">
          <a:xfrm flipV="1">
            <a:off x="2973332" y="5009783"/>
            <a:ext cx="1434127" cy="5584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10"/>
          <p:cNvSpPr>
            <a:spLocks noChangeShapeType="1"/>
          </p:cNvSpPr>
          <p:nvPr/>
        </p:nvSpPr>
        <p:spPr bwMode="auto">
          <a:xfrm flipV="1">
            <a:off x="3000319" y="5619383"/>
            <a:ext cx="1399931" cy="7620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6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Eigenvector Formulation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>
              <a:xfrm>
                <a:off x="829824" y="1681773"/>
                <a:ext cx="10515600" cy="49173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rgbClr val="D600B7"/>
                    </a:solidFill>
                  </a:rPr>
                  <a:t>The flow equations can be written</a:t>
                </a:r>
                <a:r>
                  <a:rPr lang="en-US" dirty="0">
                    <a:solidFill>
                      <a:srgbClr val="D600B7"/>
                    </a:solidFill>
                  </a:rPr>
                  <a:t> </a:t>
                </a:r>
                <a:r>
                  <a:rPr lang="en-US" dirty="0">
                    <a:solidFill>
                      <a:srgbClr val="D60093"/>
                    </a:solidFill>
                  </a:rPr>
                  <a:t/>
                </a:r>
                <a:br>
                  <a:rPr lang="en-US" dirty="0">
                    <a:solidFill>
                      <a:srgbClr val="D60093"/>
                    </a:solidFill>
                  </a:rPr>
                </a:br>
                <a:r>
                  <a:rPr lang="en-US" dirty="0">
                    <a:solidFill>
                      <a:schemeClr val="accent3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sz="3600" b="1" i="1" dirty="0">
                        <a:solidFill>
                          <a:srgbClr val="0000FF"/>
                        </a:solidFill>
                        <a:latin typeface="Cambria Math"/>
                      </a:rPr>
                      <m:t>𝒓</m:t>
                    </m:r>
                    <m:r>
                      <a:rPr lang="en-US" sz="3600" b="1" i="1" dirty="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  <m:r>
                      <a:rPr lang="en-US" sz="3600" i="1" dirty="0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r>
                      <a:rPr lang="en-US" sz="3600" b="1" i="1" dirty="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  <m:r>
                      <a:rPr lang="en-US" sz="3600" b="1" i="1" dirty="0">
                        <a:solidFill>
                          <a:srgbClr val="0000FF"/>
                        </a:solidFill>
                        <a:latin typeface="Cambria Math"/>
                      </a:rPr>
                      <m:t>𝑴</m:t>
                    </m:r>
                    <m:r>
                      <a:rPr lang="en-US" sz="3600" b="1" i="1" dirty="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  <m:r>
                      <a:rPr lang="en-US" sz="3600" i="1" dirty="0">
                        <a:solidFill>
                          <a:srgbClr val="0000FF"/>
                        </a:solidFill>
                        <a:latin typeface="Cambria Math"/>
                      </a:rPr>
                      <m:t>∙ </m:t>
                    </m:r>
                    <m:r>
                      <a:rPr lang="en-US" sz="3600" b="1" i="1" dirty="0">
                        <a:solidFill>
                          <a:srgbClr val="0000FF"/>
                        </a:solidFill>
                        <a:latin typeface="Cambria Math"/>
                      </a:rPr>
                      <m:t>𝒓</m:t>
                    </m:r>
                  </m:oMath>
                </a14:m>
                <a:endParaRPr lang="en-US" sz="3600" b="1" i="1" dirty="0" smtClean="0">
                  <a:solidFill>
                    <a:srgbClr val="0000FF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3600" b="1" i="1" dirty="0">
                  <a:solidFill>
                    <a:srgbClr val="0000FF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So the </a:t>
                </a:r>
                <a:r>
                  <a:rPr lang="en-US" b="1" dirty="0"/>
                  <a:t>rank vector</a:t>
                </a:r>
                <a:r>
                  <a:rPr lang="en-US" dirty="0"/>
                  <a:t> </a:t>
                </a:r>
                <a:r>
                  <a:rPr lang="en-US" b="1" i="1" dirty="0">
                    <a:solidFill>
                      <a:srgbClr val="0000FF"/>
                    </a:solidFill>
                  </a:rPr>
                  <a:t>r</a:t>
                </a:r>
                <a:r>
                  <a:rPr lang="en-US" dirty="0"/>
                  <a:t> is an </a:t>
                </a:r>
                <a:r>
                  <a:rPr lang="en-US" b="1" dirty="0"/>
                  <a:t>eigenvector</a:t>
                </a:r>
                <a:r>
                  <a:rPr lang="en-US" dirty="0"/>
                  <a:t> of the stochastic web matrix </a:t>
                </a:r>
                <a:r>
                  <a:rPr lang="en-US" b="1" i="1" dirty="0">
                    <a:solidFill>
                      <a:srgbClr val="0000FF"/>
                    </a:solidFill>
                  </a:rPr>
                  <a:t>M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In fact, its first or principal eigenvector, </a:t>
                </a:r>
                <a:r>
                  <a:rPr lang="en-US" dirty="0" smtClean="0"/>
                  <a:t>with </a:t>
                </a:r>
                <a:r>
                  <a:rPr lang="en-US" dirty="0"/>
                  <a:t>corresponding eigenvalue </a:t>
                </a:r>
                <a:r>
                  <a:rPr lang="en-US" b="1" i="1" dirty="0"/>
                  <a:t>1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Largest eigenvalue of </a:t>
                </a:r>
                <a:r>
                  <a:rPr lang="en-US" b="1" i="1" dirty="0"/>
                  <a:t>M</a:t>
                </a:r>
                <a:r>
                  <a:rPr lang="en-US" dirty="0"/>
                  <a:t> is </a:t>
                </a:r>
                <a:r>
                  <a:rPr lang="en-US" b="1" dirty="0"/>
                  <a:t>1</a:t>
                </a:r>
                <a:r>
                  <a:rPr lang="en-US" dirty="0"/>
                  <a:t> since </a:t>
                </a:r>
                <a:r>
                  <a:rPr lang="en-US" b="1" i="1" dirty="0"/>
                  <a:t>M</a:t>
                </a:r>
                <a:r>
                  <a:rPr lang="en-US" dirty="0"/>
                  <a:t> </a:t>
                </a:r>
                <a:r>
                  <a:rPr lang="en-US" dirty="0" smtClean="0"/>
                  <a:t>is column </a:t>
                </a:r>
                <a:r>
                  <a:rPr lang="en-US" dirty="0"/>
                  <a:t>stochastic (with non-negative entries)</a:t>
                </a:r>
              </a:p>
              <a:p>
                <a:pPr lvl="3">
                  <a:buFont typeface="Wingdings" panose="05000000000000000000" pitchFamily="2" charset="2"/>
                  <a:buChar char="§"/>
                </a:pPr>
                <a:r>
                  <a:rPr lang="en-US" i="1" dirty="0"/>
                  <a:t>We know </a:t>
                </a:r>
                <a:r>
                  <a:rPr lang="en-US" b="1" i="1" dirty="0"/>
                  <a:t>r</a:t>
                </a:r>
                <a:r>
                  <a:rPr lang="en-US" i="1" dirty="0"/>
                  <a:t> is unit length and each column of </a:t>
                </a:r>
                <a:r>
                  <a:rPr lang="en-US" b="1" i="1" dirty="0" smtClean="0"/>
                  <a:t>M </a:t>
                </a:r>
                <a:r>
                  <a:rPr lang="en-US" i="1" dirty="0" smtClean="0"/>
                  <a:t>sums </a:t>
                </a:r>
                <a:r>
                  <a:rPr lang="en-US" i="1" dirty="0"/>
                  <a:t>to one, so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𝑴𝒓</m:t>
                    </m:r>
                    <m:r>
                      <a:rPr lang="en-US" b="1" i="1" dirty="0">
                        <a:latin typeface="Cambria Math"/>
                      </a:rPr>
                      <m:t>≤</m:t>
                    </m:r>
                    <m:r>
                      <a:rPr lang="en-US" b="1" i="1" dirty="0">
                        <a:latin typeface="Cambria Math"/>
                      </a:rPr>
                      <m:t>𝟏</m:t>
                    </m:r>
                  </m:oMath>
                </a14:m>
                <a:r>
                  <a:rPr lang="en-US" b="1" i="1" dirty="0"/>
                  <a:t> </a:t>
                </a:r>
              </a:p>
              <a:p>
                <a:pPr lvl="8">
                  <a:buFont typeface="Wingdings" panose="05000000000000000000" pitchFamily="2" charset="2"/>
                  <a:buChar char="§"/>
                </a:pPr>
                <a:endParaRPr lang="en-US" b="1" i="1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rgbClr val="0000FF"/>
                    </a:solidFill>
                  </a:rPr>
                  <a:t>We can now efficiently solve for </a:t>
                </a:r>
                <a:r>
                  <a:rPr lang="en-US" b="1" i="1" dirty="0">
                    <a:solidFill>
                      <a:srgbClr val="0000FF"/>
                    </a:solidFill>
                  </a:rPr>
                  <a:t>r</a:t>
                </a:r>
                <a:r>
                  <a:rPr lang="en-US" b="1" dirty="0">
                    <a:solidFill>
                      <a:srgbClr val="0000FF"/>
                    </a:solidFill>
                  </a:rPr>
                  <a:t>!</a:t>
                </a:r>
                <a:br>
                  <a:rPr lang="en-US" b="1" dirty="0">
                    <a:solidFill>
                      <a:srgbClr val="0000FF"/>
                    </a:solidFill>
                  </a:rPr>
                </a:br>
                <a:r>
                  <a:rPr lang="en-US" b="1" dirty="0"/>
                  <a:t>The method is called Power iteration</a:t>
                </a:r>
                <a:endParaRPr lang="en-US" b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24" y="1681773"/>
                <a:ext cx="10515600" cy="4917331"/>
              </a:xfrm>
              <a:prstGeom prst="rect">
                <a:avLst/>
              </a:prstGeom>
              <a:blipFill>
                <a:blip r:embed="rId3"/>
                <a:stretch>
                  <a:fillRect l="-986" t="-2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677400" y="1745452"/>
                <a:ext cx="1676400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1400" b="1" dirty="0" smtClean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NOTE:</a:t>
                </a:r>
                <a:r>
                  <a:rPr lang="en-US" sz="1400" b="1" i="1" dirty="0" smtClean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 x</a:t>
                </a:r>
                <a:r>
                  <a:rPr lang="en-US" sz="1400" dirty="0" smtClean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 is an eigenvector with the corresponding eigenvalue </a:t>
                </a:r>
                <a:r>
                  <a:rPr lang="el-GR" sz="1400" b="1" dirty="0" smtClean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λ</a:t>
                </a:r>
                <a:r>
                  <a:rPr lang="en-US" sz="1400" dirty="0" smtClean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 if:</a:t>
                </a:r>
                <a:br>
                  <a:rPr lang="en-US" sz="1400" dirty="0" smtClean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8000"/>
                          </a:solidFill>
                          <a:latin typeface="Cambria Math"/>
                          <a:cs typeface="Arial" pitchFamily="34" charset="0"/>
                        </a:rPr>
                        <m:t>𝑨𝒙</m:t>
                      </m:r>
                      <m:r>
                        <a:rPr lang="en-US" b="1" i="1" smtClean="0">
                          <a:solidFill>
                            <a:srgbClr val="008000"/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8000"/>
                          </a:solidFill>
                          <a:latin typeface="Cambria Math"/>
                          <a:cs typeface="Arial" pitchFamily="34" charset="0"/>
                        </a:rPr>
                        <m:t>𝝀</m:t>
                      </m:r>
                      <m:r>
                        <a:rPr lang="en-US" b="1" i="1" smtClean="0">
                          <a:solidFill>
                            <a:srgbClr val="008000"/>
                          </a:solidFill>
                          <a:latin typeface="Cambria Math"/>
                          <a:cs typeface="Arial" pitchFamily="34" charset="0"/>
                        </a:rPr>
                        <m:t>𝒙</m:t>
                      </m:r>
                    </m:oMath>
                  </m:oMathPara>
                </a14:m>
                <a:endParaRPr lang="en-US" b="1" dirty="0" smtClean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400" y="1745452"/>
                <a:ext cx="1676400" cy="1261884"/>
              </a:xfrm>
              <a:prstGeom prst="rect">
                <a:avLst/>
              </a:prstGeom>
              <a:blipFill>
                <a:blip r:embed="rId4"/>
                <a:stretch>
                  <a:fillRect l="-1091" t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71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Example: Flow Equations &amp; M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7202660" y="3515299"/>
            <a:ext cx="2774950" cy="2209800"/>
            <a:chOff x="3628" y="2256"/>
            <a:chExt cx="1748" cy="1392"/>
          </a:xfrm>
        </p:grpSpPr>
        <p:sp>
          <p:nvSpPr>
            <p:cNvPr id="6" name="Text Box 16"/>
            <p:cNvSpPr txBox="1">
              <a:spLocks noChangeArrowheads="1"/>
            </p:cNvSpPr>
            <p:nvPr/>
          </p:nvSpPr>
          <p:spPr bwMode="auto">
            <a:xfrm>
              <a:off x="4036" y="2256"/>
              <a:ext cx="73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i="1" dirty="0">
                  <a:solidFill>
                    <a:srgbClr val="008000"/>
                  </a:solidFill>
                  <a:latin typeface="Corbel" pitchFamily="34" charset="0"/>
                </a:rPr>
                <a:t>r = </a:t>
              </a:r>
              <a:r>
                <a:rPr lang="en-US" sz="2800" b="1" i="1" dirty="0" err="1" smtClean="0">
                  <a:solidFill>
                    <a:srgbClr val="008000"/>
                  </a:solidFill>
                  <a:latin typeface="Corbel" pitchFamily="34" charset="0"/>
                </a:rPr>
                <a:t>M∙r</a:t>
              </a:r>
              <a:endParaRPr lang="en-US" sz="2800" b="1" i="1" dirty="0">
                <a:solidFill>
                  <a:srgbClr val="008000"/>
                </a:solidFill>
                <a:latin typeface="Corbel" pitchFamily="34" charset="0"/>
              </a:endParaRPr>
            </a:p>
          </p:txBody>
        </p:sp>
        <p:sp>
          <p:nvSpPr>
            <p:cNvPr id="7" name="Rectangle 22"/>
            <p:cNvSpPr>
              <a:spLocks noChangeArrowheads="1"/>
            </p:cNvSpPr>
            <p:nvPr/>
          </p:nvSpPr>
          <p:spPr bwMode="auto">
            <a:xfrm>
              <a:off x="4128" y="2854"/>
              <a:ext cx="912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orbel" pitchFamily="34" charset="0"/>
              </a:endParaRPr>
            </a:p>
          </p:txBody>
        </p:sp>
        <p:sp>
          <p:nvSpPr>
            <p:cNvPr id="8" name="Text Box 23"/>
            <p:cNvSpPr txBox="1">
              <a:spLocks noChangeArrowheads="1"/>
            </p:cNvSpPr>
            <p:nvPr/>
          </p:nvSpPr>
          <p:spPr bwMode="auto">
            <a:xfrm>
              <a:off x="3628" y="2832"/>
              <a:ext cx="1748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dirty="0">
                  <a:latin typeface="Times New Roman" pitchFamily="18" charset="0"/>
                </a:rPr>
                <a:t> y       ½    ½    0     y</a:t>
              </a:r>
            </a:p>
            <a:p>
              <a:r>
                <a:rPr lang="en-US" sz="2400" dirty="0">
                  <a:latin typeface="Times New Roman" pitchFamily="18" charset="0"/>
                </a:rPr>
                <a:t> a   =  ½     0    1     a</a:t>
              </a:r>
            </a:p>
            <a:p>
              <a:r>
                <a:rPr lang="en-US" sz="2400" dirty="0">
                  <a:latin typeface="Times New Roman" pitchFamily="18" charset="0"/>
                </a:rPr>
                <a:t> m       0    ½    0    m</a:t>
              </a:r>
            </a:p>
          </p:txBody>
        </p:sp>
        <p:sp>
          <p:nvSpPr>
            <p:cNvPr id="9" name="Rectangle 24"/>
            <p:cNvSpPr>
              <a:spLocks noChangeArrowheads="1"/>
            </p:cNvSpPr>
            <p:nvPr/>
          </p:nvSpPr>
          <p:spPr bwMode="auto">
            <a:xfrm>
              <a:off x="3648" y="2832"/>
              <a:ext cx="288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orbel" pitchFamily="34" charset="0"/>
              </a:endParaRPr>
            </a:p>
          </p:txBody>
        </p:sp>
        <p:sp>
          <p:nvSpPr>
            <p:cNvPr id="10" name="Rectangle 25"/>
            <p:cNvSpPr>
              <a:spLocks noChangeArrowheads="1"/>
            </p:cNvSpPr>
            <p:nvPr/>
          </p:nvSpPr>
          <p:spPr bwMode="auto">
            <a:xfrm>
              <a:off x="5088" y="2832"/>
              <a:ext cx="288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orbel" pitchFamily="34" charset="0"/>
              </a:endParaRPr>
            </a:p>
          </p:txBody>
        </p:sp>
      </p:grpSp>
      <p:grpSp>
        <p:nvGrpSpPr>
          <p:cNvPr id="11" name="Group 20"/>
          <p:cNvGrpSpPr/>
          <p:nvPr/>
        </p:nvGrpSpPr>
        <p:grpSpPr>
          <a:xfrm>
            <a:off x="2796337" y="2067499"/>
            <a:ext cx="1752600" cy="1371600"/>
            <a:chOff x="5715000" y="1828800"/>
            <a:chExt cx="1752600" cy="1371600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5804720" y="2254605"/>
              <a:ext cx="304800" cy="51491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037509" y="2801691"/>
              <a:ext cx="972110" cy="762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6139113" y="2981042"/>
              <a:ext cx="972110" cy="762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>
              <a:stCxn id="17" idx="6"/>
              <a:endCxn id="17" idx="0"/>
            </p:cNvCxnSpPr>
            <p:nvPr/>
          </p:nvCxnSpPr>
          <p:spPr>
            <a:xfrm flipH="1" flipV="1">
              <a:off x="6248400" y="1828800"/>
              <a:ext cx="228600" cy="228600"/>
            </a:xfrm>
            <a:prstGeom prst="curvedConnector4">
              <a:avLst>
                <a:gd name="adj1" fmla="val -100000"/>
                <a:gd name="adj2" fmla="val 200000"/>
              </a:avLst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457813"/>
              </p:ext>
            </p:extLst>
          </p:nvPr>
        </p:nvGraphicFramePr>
        <p:xfrm>
          <a:off x="6777210" y="1534099"/>
          <a:ext cx="24384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lang="en-US" sz="2400" b="1" dirty="0">
                        <a:solidFill>
                          <a:srgbClr val="008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sz="2400" b="1" dirty="0">
                        <a:solidFill>
                          <a:srgbClr val="008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US" sz="2400" b="1" dirty="0">
                        <a:solidFill>
                          <a:srgbClr val="008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1" i="0" dirty="0" smtClean="0">
                          <a:solidFill>
                            <a:srgbClr val="008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lang="en-US" sz="2400" b="1" i="0" dirty="0">
                        <a:solidFill>
                          <a:srgbClr val="008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1" i="0" dirty="0" smtClean="0">
                          <a:solidFill>
                            <a:srgbClr val="008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sz="2400" b="1" i="0" dirty="0">
                        <a:solidFill>
                          <a:srgbClr val="008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1" i="0" dirty="0" smtClean="0">
                          <a:solidFill>
                            <a:srgbClr val="008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US" sz="2400" b="1" i="0" dirty="0">
                        <a:solidFill>
                          <a:srgbClr val="008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2195974" y="4429699"/>
            <a:ext cx="2828636" cy="1348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4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4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 = </a:t>
            </a:r>
            <a:r>
              <a:rPr lang="en-US" sz="24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400" b="1" baseline="-25000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/2 + </a:t>
            </a:r>
            <a:r>
              <a:rPr lang="en-US" sz="24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/2</a:t>
            </a: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4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 = </a:t>
            </a:r>
            <a:r>
              <a:rPr lang="en-US" sz="24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400" b="1" baseline="-25000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/2 + </a:t>
            </a:r>
            <a:r>
              <a:rPr lang="en-US" sz="24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endParaRPr lang="en-US" sz="2400" b="1" baseline="-25000" dirty="0" smtClean="0">
              <a:solidFill>
                <a:srgbClr val="008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4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4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4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/2</a:t>
            </a:r>
            <a:endParaRPr lang="en-US" sz="2400" b="1" dirty="0">
              <a:solidFill>
                <a:srgbClr val="008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Power Iteration Method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9824" y="1681773"/>
            <a:ext cx="10515600" cy="4917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600B7"/>
                </a:solidFill>
              </a:rPr>
              <a:t>Given a web graph with </a:t>
            </a:r>
            <a:r>
              <a:rPr lang="en-US" b="1" i="1" dirty="0">
                <a:solidFill>
                  <a:srgbClr val="D600B7"/>
                </a:solidFill>
              </a:rPr>
              <a:t>n</a:t>
            </a:r>
            <a:r>
              <a:rPr lang="en-US" b="1" dirty="0">
                <a:solidFill>
                  <a:srgbClr val="D600B7"/>
                </a:solidFill>
              </a:rPr>
              <a:t> nodes, where the nodes are pages and edges are </a:t>
            </a:r>
            <a:r>
              <a:rPr lang="en-US" b="1" dirty="0" smtClean="0">
                <a:solidFill>
                  <a:srgbClr val="D600B7"/>
                </a:solidFill>
              </a:rPr>
              <a:t>hyperlinks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b="1" dirty="0">
              <a:solidFill>
                <a:srgbClr val="0000F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8000"/>
                </a:solidFill>
              </a:rPr>
              <a:t>Power iteration: </a:t>
            </a:r>
            <a:r>
              <a:rPr lang="en-US" dirty="0"/>
              <a:t>a simple iterative scheme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Suppose there are </a:t>
            </a:r>
            <a:r>
              <a:rPr lang="en-US" i="1" dirty="0"/>
              <a:t>N</a:t>
            </a:r>
            <a:r>
              <a:rPr lang="en-US" dirty="0"/>
              <a:t> web pages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Initialize: </a:t>
            </a:r>
            <a:r>
              <a:rPr lang="en-US" b="1" dirty="0"/>
              <a:t>r</a:t>
            </a:r>
            <a:r>
              <a:rPr lang="en-US" baseline="30000" dirty="0"/>
              <a:t>(0)</a:t>
            </a:r>
            <a:r>
              <a:rPr lang="en-US" dirty="0"/>
              <a:t> = [1/N,….,1/N]</a:t>
            </a:r>
            <a:r>
              <a:rPr lang="en-US" baseline="30000" dirty="0"/>
              <a:t>T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Iterate: </a:t>
            </a:r>
            <a:r>
              <a:rPr lang="en-US" b="1" dirty="0"/>
              <a:t>r</a:t>
            </a:r>
            <a:r>
              <a:rPr lang="en-US" baseline="30000" dirty="0"/>
              <a:t>(t+1)</a:t>
            </a:r>
            <a:r>
              <a:rPr lang="en-US" dirty="0"/>
              <a:t> = </a:t>
            </a:r>
            <a:r>
              <a:rPr lang="en-US" b="1" dirty="0"/>
              <a:t>M </a:t>
            </a:r>
            <a:r>
              <a:rPr lang="en-US" dirty="0"/>
              <a:t>∙ </a:t>
            </a:r>
            <a:r>
              <a:rPr lang="en-US" b="1" dirty="0"/>
              <a:t>r</a:t>
            </a:r>
            <a:r>
              <a:rPr lang="en-US" baseline="30000" dirty="0"/>
              <a:t>(t)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Stop when |</a:t>
            </a:r>
            <a:r>
              <a:rPr lang="en-US" b="1" dirty="0"/>
              <a:t>r</a:t>
            </a:r>
            <a:r>
              <a:rPr lang="en-US" baseline="30000" dirty="0"/>
              <a:t>(t+1) </a:t>
            </a:r>
            <a:r>
              <a:rPr lang="en-US" dirty="0"/>
              <a:t>– </a:t>
            </a:r>
            <a:r>
              <a:rPr lang="en-US" b="1" dirty="0"/>
              <a:t>r</a:t>
            </a:r>
            <a:r>
              <a:rPr lang="en-US" baseline="30000" dirty="0"/>
              <a:t>(t)</a:t>
            </a:r>
            <a:r>
              <a:rPr lang="en-US" dirty="0"/>
              <a:t>|</a:t>
            </a:r>
            <a:r>
              <a:rPr lang="en-US" baseline="-25000" dirty="0"/>
              <a:t>1</a:t>
            </a:r>
            <a:r>
              <a:rPr lang="en-US" dirty="0"/>
              <a:t> &lt; </a:t>
            </a:r>
            <a:r>
              <a:rPr lang="en-US" dirty="0">
                <a:latin typeface="Symbol" pitchFamily="18" charset="2"/>
                <a:sym typeface="Symbol" pitchFamily="18" charset="2"/>
              </a:rPr>
              <a:t>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507613"/>
              </p:ext>
            </p:extLst>
          </p:nvPr>
        </p:nvGraphicFramePr>
        <p:xfrm>
          <a:off x="8956601" y="3482146"/>
          <a:ext cx="1943216" cy="102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Equation" r:id="rId4" imgW="888840" imgH="469800" progId="Equation.3">
                  <p:embed/>
                </p:oleObj>
              </mc:Choice>
              <mc:Fallback>
                <p:oleObj name="Equation" r:id="rId4" imgW="888840" imgH="4698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6601" y="3482146"/>
                        <a:ext cx="1943216" cy="102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510994" y="4459791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baseline="-250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…. out-degree of node i</a:t>
            </a:r>
          </a:p>
        </p:txBody>
      </p:sp>
      <p:sp>
        <p:nvSpPr>
          <p:cNvPr id="7" name="Rectangle 6"/>
          <p:cNvSpPr/>
          <p:nvPr/>
        </p:nvSpPr>
        <p:spPr>
          <a:xfrm>
            <a:off x="2274065" y="5217405"/>
            <a:ext cx="701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|</a:t>
            </a:r>
            <a:r>
              <a:rPr lang="en-US" sz="20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|</a:t>
            </a:r>
            <a:r>
              <a:rPr lang="en-US" sz="2000" baseline="-25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= 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</a:t>
            </a:r>
            <a:r>
              <a:rPr lang="en-US" sz="2000" baseline="-25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1≤i≤N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|x</a:t>
            </a:r>
            <a:r>
              <a:rPr lang="en-US" sz="2000" baseline="-25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| is the </a:t>
            </a:r>
            <a:r>
              <a:rPr lang="en-US" sz="20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L</a:t>
            </a:r>
            <a:r>
              <a:rPr lang="en-US" sz="2000" b="1" baseline="-5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norm </a:t>
            </a:r>
          </a:p>
          <a:p>
            <a:pPr lvl="2"/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Can use any other vector norm, e.g., Euclidean</a:t>
            </a:r>
          </a:p>
        </p:txBody>
      </p:sp>
    </p:spTree>
    <p:extLst>
      <p:ext uri="{BB962C8B-B14F-4D97-AF65-F5344CB8AC3E}">
        <p14:creationId xmlns:p14="http://schemas.microsoft.com/office/powerpoint/2010/main" val="33122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PageRank: How to solve?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95330" y="1690688"/>
                <a:ext cx="8229600" cy="5257801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solidFill>
                      <a:srgbClr val="D600B7"/>
                    </a:solidFill>
                  </a:rPr>
                  <a:t>Power Iteration: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  <a:cs typeface="Times New Roman" pitchFamily="18" charset="0"/>
                      </a:rPr>
                      <m:t>1</m:t>
                    </m:r>
                  </m:oMath>
                </a14:m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/N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cs typeface="Times New Roman" pitchFamily="18" charset="0"/>
                  </a:rPr>
                  <a:t>1:</a:t>
                </a:r>
                <a:r>
                  <a:rPr lang="en-US" b="0" dirty="0" smtClean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b="1" dirty="0" smtClean="0"/>
                  <a:t>2: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endParaRPr lang="en-US" dirty="0" smtClean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 err="1" smtClean="0"/>
                  <a:t>Goto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1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b="1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solidFill>
                      <a:srgbClr val="207A00"/>
                    </a:solidFill>
                  </a:rPr>
                  <a:t>Example:</a:t>
                </a:r>
              </a:p>
              <a:p>
                <a:pPr>
                  <a:buNone/>
                </a:pPr>
                <a:r>
                  <a:rPr lang="en-US" dirty="0" smtClean="0"/>
                  <a:t>	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en-US" sz="2400" baseline="-25000" dirty="0" err="1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1/3</a:t>
                </a:r>
              </a:p>
              <a:p>
                <a:pPr>
                  <a:buNone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en-US" sz="2400" baseline="-25000" dirty="0" err="1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=	1/3</a:t>
                </a:r>
              </a:p>
              <a:p>
                <a:pPr>
                  <a:buNone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en-US" sz="2400" baseline="-25000" dirty="0" err="1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1/3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5330" y="1690688"/>
                <a:ext cx="8229600" cy="5257801"/>
              </a:xfrm>
              <a:blipFill>
                <a:blip r:embed="rId3"/>
                <a:stretch>
                  <a:fillRect l="-1259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20"/>
          <p:cNvGrpSpPr/>
          <p:nvPr/>
        </p:nvGrpSpPr>
        <p:grpSpPr>
          <a:xfrm>
            <a:off x="6393991" y="2029745"/>
            <a:ext cx="1752600" cy="1371600"/>
            <a:chOff x="5715000" y="1828800"/>
            <a:chExt cx="1752600" cy="1371600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5804720" y="2254605"/>
              <a:ext cx="304800" cy="51491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6037509" y="2801691"/>
              <a:ext cx="972110" cy="762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6139113" y="2981042"/>
              <a:ext cx="972110" cy="762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urved Connector 23"/>
            <p:cNvCxnSpPr>
              <a:stCxn id="25" idx="6"/>
              <a:endCxn id="25" idx="0"/>
            </p:cNvCxnSpPr>
            <p:nvPr/>
          </p:nvCxnSpPr>
          <p:spPr>
            <a:xfrm flipH="1" flipV="1">
              <a:off x="6248400" y="1828800"/>
              <a:ext cx="228600" cy="228600"/>
            </a:xfrm>
            <a:prstGeom prst="curvedConnector4">
              <a:avLst>
                <a:gd name="adj1" fmla="val -100000"/>
                <a:gd name="adj2" fmla="val 200000"/>
              </a:avLst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128661"/>
              </p:ext>
            </p:extLst>
          </p:nvPr>
        </p:nvGraphicFramePr>
        <p:xfrm>
          <a:off x="8142272" y="1899216"/>
          <a:ext cx="2438400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r"/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Rectangle 28"/>
          <p:cNvSpPr/>
          <p:nvPr/>
        </p:nvSpPr>
        <p:spPr>
          <a:xfrm>
            <a:off x="8062511" y="3647138"/>
            <a:ext cx="25146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 =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="1" baseline="-25000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/2 +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/2</a:t>
            </a: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 =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="1" baseline="-25000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/2 +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endParaRPr lang="en-US" sz="2000" b="1" baseline="-25000" dirty="0" smtClean="0">
              <a:solidFill>
                <a:srgbClr val="008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/2</a:t>
            </a:r>
            <a:endParaRPr lang="en-US" sz="2000" b="1" dirty="0">
              <a:solidFill>
                <a:srgbClr val="00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46164" y="631812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Iteration 0, 1, 2, …</a:t>
            </a:r>
          </a:p>
        </p:txBody>
      </p:sp>
    </p:spTree>
    <p:extLst>
      <p:ext uri="{BB962C8B-B14F-4D97-AF65-F5344CB8AC3E}">
        <p14:creationId xmlns:p14="http://schemas.microsoft.com/office/powerpoint/2010/main" val="335269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PageRank: How to solve?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95330" y="1690688"/>
                <a:ext cx="8229600" cy="5257801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solidFill>
                      <a:srgbClr val="D600B7"/>
                    </a:solidFill>
                  </a:rPr>
                  <a:t>Power Iteration: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  <a:cs typeface="Times New Roman" pitchFamily="18" charset="0"/>
                      </a:rPr>
                      <m:t>1</m:t>
                    </m:r>
                  </m:oMath>
                </a14:m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/N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cs typeface="Times New Roman" pitchFamily="18" charset="0"/>
                  </a:rPr>
                  <a:t>1:</a:t>
                </a:r>
                <a:r>
                  <a:rPr lang="en-US" b="0" dirty="0" smtClean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b="1" dirty="0" smtClean="0"/>
                  <a:t>2: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endParaRPr lang="en-US" dirty="0" smtClean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 err="1" smtClean="0"/>
                  <a:t>Goto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1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b="1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solidFill>
                      <a:srgbClr val="207A00"/>
                    </a:solidFill>
                  </a:rPr>
                  <a:t>Example:</a:t>
                </a:r>
              </a:p>
              <a:p>
                <a:pPr>
                  <a:buNone/>
                </a:pPr>
                <a:r>
                  <a:rPr lang="en-US" dirty="0" smtClean="0"/>
                  <a:t>	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en-US" sz="2400" baseline="-25000" dirty="0" err="1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1/3	1/3	5/12	9/24		6/15</a:t>
                </a:r>
              </a:p>
              <a:p>
                <a:pPr>
                  <a:buNone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en-US" sz="2400" baseline="-25000" dirty="0" err="1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=	1/3	3/6	1/3	11/24	…	6/15</a:t>
                </a:r>
              </a:p>
              <a:p>
                <a:pPr>
                  <a:buNone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en-US" sz="2400" baseline="-25000" dirty="0" err="1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1/3	1/6	3/12	1/6		3/15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5330" y="1690688"/>
                <a:ext cx="8229600" cy="5257801"/>
              </a:xfrm>
              <a:blipFill>
                <a:blip r:embed="rId3"/>
                <a:stretch>
                  <a:fillRect l="-1259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20"/>
          <p:cNvGrpSpPr/>
          <p:nvPr/>
        </p:nvGrpSpPr>
        <p:grpSpPr>
          <a:xfrm>
            <a:off x="6393991" y="2029745"/>
            <a:ext cx="1752600" cy="1371600"/>
            <a:chOff x="5715000" y="1828800"/>
            <a:chExt cx="1752600" cy="1371600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5804720" y="2254605"/>
              <a:ext cx="304800" cy="51491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6037509" y="2801691"/>
              <a:ext cx="972110" cy="762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6139113" y="2981042"/>
              <a:ext cx="972110" cy="762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urved Connector 23"/>
            <p:cNvCxnSpPr>
              <a:stCxn id="25" idx="6"/>
              <a:endCxn id="25" idx="0"/>
            </p:cNvCxnSpPr>
            <p:nvPr/>
          </p:nvCxnSpPr>
          <p:spPr>
            <a:xfrm flipH="1" flipV="1">
              <a:off x="6248400" y="1828800"/>
              <a:ext cx="228600" cy="228600"/>
            </a:xfrm>
            <a:prstGeom prst="curvedConnector4">
              <a:avLst>
                <a:gd name="adj1" fmla="val -100000"/>
                <a:gd name="adj2" fmla="val 200000"/>
              </a:avLst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128661"/>
              </p:ext>
            </p:extLst>
          </p:nvPr>
        </p:nvGraphicFramePr>
        <p:xfrm>
          <a:off x="8142272" y="1899216"/>
          <a:ext cx="2438400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r"/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Rectangle 28"/>
          <p:cNvSpPr/>
          <p:nvPr/>
        </p:nvSpPr>
        <p:spPr>
          <a:xfrm>
            <a:off x="8062511" y="3647138"/>
            <a:ext cx="25146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 =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="1" baseline="-25000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/2 +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/2</a:t>
            </a: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 =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="1" baseline="-25000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/2 +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endParaRPr lang="en-US" sz="2000" b="1" baseline="-25000" dirty="0" smtClean="0">
              <a:solidFill>
                <a:srgbClr val="008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/2</a:t>
            </a:r>
            <a:endParaRPr lang="en-US" sz="2000" b="1" dirty="0">
              <a:solidFill>
                <a:srgbClr val="00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46164" y="631812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Iteration 0, 1, 2, …</a:t>
            </a:r>
          </a:p>
        </p:txBody>
      </p:sp>
    </p:spTree>
    <p:extLst>
      <p:ext uri="{BB962C8B-B14F-4D97-AF65-F5344CB8AC3E}">
        <p14:creationId xmlns:p14="http://schemas.microsoft.com/office/powerpoint/2010/main" val="368751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Random Walk Interpretation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>
              <a:xfrm>
                <a:off x="838200" y="1858043"/>
                <a:ext cx="10515600" cy="49173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76072" indent="-457200"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US" b="1" dirty="0">
                    <a:solidFill>
                      <a:srgbClr val="D600B7"/>
                    </a:solidFill>
                  </a:rPr>
                  <a:t>Imagine a random web surfer:</a:t>
                </a:r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r>
                  <a:rPr lang="en-US" dirty="0"/>
                  <a:t>At any time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𝒕</m:t>
                    </m:r>
                  </m:oMath>
                </a14:m>
                <a:r>
                  <a:rPr lang="en-US" dirty="0"/>
                  <a:t>, surfer is on some page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𝒊</m:t>
                    </m:r>
                  </m:oMath>
                </a14:m>
                <a:endParaRPr lang="en-US" b="1" dirty="0"/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r>
                  <a:rPr lang="en-US" dirty="0"/>
                  <a:t>At time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𝒕</m:t>
                    </m:r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+</m:t>
                    </m:r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𝟏</m:t>
                    </m:r>
                  </m:oMath>
                </a14:m>
                <a:r>
                  <a:rPr lang="en-US" dirty="0"/>
                  <a:t>, the surfer follows an </a:t>
                </a:r>
                <a:r>
                  <a:rPr lang="en-US" dirty="0" smtClean="0"/>
                  <a:t>out-link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𝒊</m:t>
                    </m:r>
                  </m:oMath>
                </a14:m>
                <a:r>
                  <a:rPr lang="en-US" dirty="0"/>
                  <a:t> uniformly at random</a:t>
                </a:r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r>
                  <a:rPr lang="en-US" dirty="0"/>
                  <a:t>Ends up on some page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𝒋</m:t>
                    </m:r>
                  </m:oMath>
                </a14:m>
                <a:r>
                  <a:rPr lang="en-US" dirty="0"/>
                  <a:t> linked from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𝒊</m:t>
                    </m:r>
                  </m:oMath>
                </a14:m>
                <a:endParaRPr lang="en-US" b="1" dirty="0"/>
              </a:p>
              <a:p>
                <a:pPr lvl="1" fontAlgn="auto">
                  <a:spcAft>
                    <a:spcPts val="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US" dirty="0"/>
                  <a:t>Process repeats </a:t>
                </a:r>
                <a:r>
                  <a:rPr lang="en-US" dirty="0" smtClean="0"/>
                  <a:t>indefinitely</a:t>
                </a:r>
              </a:p>
              <a:p>
                <a:pPr lvl="1" fontAlgn="auto">
                  <a:spcAft>
                    <a:spcPts val="0"/>
                  </a:spcAft>
                  <a:buFont typeface="Wingdings" panose="05000000000000000000" pitchFamily="2" charset="2"/>
                  <a:buChar char="§"/>
                  <a:defRPr/>
                </a:pPr>
                <a:endParaRPr lang="en-US" dirty="0"/>
              </a:p>
              <a:p>
                <a:pPr marL="576072" indent="-457200"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US" b="1" dirty="0">
                    <a:solidFill>
                      <a:srgbClr val="D600B7"/>
                    </a:solidFill>
                  </a:rPr>
                  <a:t>Let:</a:t>
                </a:r>
              </a:p>
              <a:p>
                <a:pPr marL="708660" lvl="1" indent="-342900">
                  <a:spcBef>
                    <a:spcPts val="0"/>
                  </a:spcBef>
                  <a:buFont typeface="Wingdings" panose="05000000000000000000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𝒑</m:t>
                    </m:r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𝒕</m:t>
                    </m:r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dirty="0"/>
                  <a:t> … vector whose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𝒊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coordinate is the </a:t>
                </a:r>
                <a:r>
                  <a:rPr lang="en-US" dirty="0" smtClean="0"/>
                  <a:t>prob</a:t>
                </a:r>
                <a:r>
                  <a:rPr lang="en-US" dirty="0"/>
                  <a:t>. that the surfer is at page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𝒊</m:t>
                    </m:r>
                  </m:oMath>
                </a14:m>
                <a:r>
                  <a:rPr lang="en-US" dirty="0"/>
                  <a:t> at time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𝒕</m:t>
                    </m:r>
                  </m:oMath>
                </a14:m>
                <a:endParaRPr lang="en-US" b="1" dirty="0"/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r>
                  <a:rPr lang="en-US" dirty="0">
                    <a:cs typeface="Times New Roman" pitchFamily="18" charset="0"/>
                  </a:rPr>
                  <a:t>So,</a:t>
                </a:r>
                <a:r>
                  <a:rPr lang="en-US" b="1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𝒑</m:t>
                    </m:r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𝒕</m:t>
                    </m:r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probability distribution over pages</a:t>
                </a: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58043"/>
                <a:ext cx="10515600" cy="4917331"/>
              </a:xfrm>
              <a:prstGeom prst="rect">
                <a:avLst/>
              </a:prstGeom>
              <a:blipFill>
                <a:blip r:embed="rId4"/>
                <a:stretch>
                  <a:fillRect t="-2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754543"/>
              </p:ext>
            </p:extLst>
          </p:nvPr>
        </p:nvGraphicFramePr>
        <p:xfrm>
          <a:off x="9920919" y="1812925"/>
          <a:ext cx="2000250" cy="98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Equation" r:id="rId5" imgW="876240" imgH="431640" progId="Equation.3">
                  <p:embed/>
                </p:oleObj>
              </mc:Choice>
              <mc:Fallback>
                <p:oleObj name="Equation" r:id="rId5" imgW="876240" imgH="43164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0919" y="1812925"/>
                        <a:ext cx="2000250" cy="98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10572465" y="1507950"/>
            <a:ext cx="419358" cy="416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j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289090" y="573570"/>
            <a:ext cx="410375" cy="94463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0826465" y="573570"/>
            <a:ext cx="165358" cy="94463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6" idx="7"/>
          </p:cNvCxnSpPr>
          <p:nvPr/>
        </p:nvCxnSpPr>
        <p:spPr>
          <a:xfrm flipH="1">
            <a:off x="10930409" y="563317"/>
            <a:ext cx="781081" cy="100568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0079411" y="365125"/>
            <a:ext cx="419358" cy="4168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i</a:t>
            </a:r>
            <a:r>
              <a:rPr lang="en-US" sz="2000" b="1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2000" b="1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790611" y="365125"/>
            <a:ext cx="419358" cy="4168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i</a:t>
            </a:r>
            <a:r>
              <a:rPr lang="en-US" sz="2000" b="1" baseline="-25000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11501811" y="365125"/>
            <a:ext cx="419358" cy="4168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i</a:t>
            </a:r>
            <a:r>
              <a:rPr lang="en-US" sz="2000" b="1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2000" b="1" baseline="-25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47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The Stationary Distribution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>
              <a:xfrm>
                <a:off x="838200" y="1858043"/>
                <a:ext cx="10515600" cy="49173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  <a:defRPr/>
                </a:pPr>
                <a:r>
                  <a:rPr lang="en-US" b="1" dirty="0" smtClean="0">
                    <a:solidFill>
                      <a:srgbClr val="D60093"/>
                    </a:solidFill>
                  </a:rPr>
                  <a:t>Where is the surfer at time </a:t>
                </a:r>
                <a:r>
                  <a:rPr lang="en-US" b="1" i="1" dirty="0">
                    <a:solidFill>
                      <a:srgbClr val="D60093"/>
                    </a:solidFill>
                    <a:latin typeface="Times New Roman" pitchFamily="18" charset="0"/>
                    <a:cs typeface="Times New Roman" pitchFamily="18" charset="0"/>
                  </a:rPr>
                  <a:t>t+1</a:t>
                </a:r>
                <a:r>
                  <a:rPr lang="en-US" b="1" dirty="0">
                    <a:solidFill>
                      <a:srgbClr val="D60093"/>
                    </a:solidFill>
                  </a:rPr>
                  <a:t>?</a:t>
                </a:r>
              </a:p>
              <a:p>
                <a:pPr lvl="1" fontAlgn="auto">
                  <a:spcAft>
                    <a:spcPts val="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US" dirty="0"/>
                  <a:t>Follows a link uniformly at random</a:t>
                </a: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/>
                          <a:cs typeface="Times New Roman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/>
                              <a:cs typeface="Times New Roman" pitchFamily="18" charset="0"/>
                            </a:rPr>
                            <m:t>𝒕</m:t>
                          </m:r>
                          <m:r>
                            <a:rPr lang="en-US" b="1" i="1" dirty="0"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r>
                            <a:rPr lang="en-US" b="1" i="1" dirty="0">
                              <a:latin typeface="Cambria Math"/>
                              <a:cs typeface="Times New Roman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dirty="0">
                          <a:latin typeface="Cambria Math"/>
                          <a:cs typeface="Times New Roman" pitchFamily="18" charset="0"/>
                        </a:rPr>
                        <m:t>= </m:t>
                      </m:r>
                      <m:r>
                        <a:rPr lang="en-US" b="1" i="1" dirty="0">
                          <a:latin typeface="Cambria Math"/>
                          <a:cs typeface="Times New Roman" pitchFamily="18" charset="0"/>
                        </a:rPr>
                        <m:t>𝑴</m:t>
                      </m:r>
                      <m:r>
                        <a:rPr lang="en-US" b="1" i="1" dirty="0">
                          <a:latin typeface="Cambria Math"/>
                          <a:cs typeface="Times New Roman" pitchFamily="18" charset="0"/>
                        </a:rPr>
                        <m:t>⋅</m:t>
                      </m:r>
                      <m:r>
                        <a:rPr lang="en-US" b="1" i="1" dirty="0">
                          <a:latin typeface="Cambria Math"/>
                          <a:cs typeface="Times New Roman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/>
                              <a:cs typeface="Times New Roman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sz="5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576072" indent="-457200"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US" dirty="0"/>
                  <a:t>Suppose the random walk reaches a state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	</m:t>
                    </m:r>
                  </m:oMath>
                </a14:m>
                <a:endParaRPr lang="en-US" b="1" i="1" dirty="0" smtClean="0">
                  <a:latin typeface="Cambria Math"/>
                </a:endParaRPr>
              </a:p>
              <a:p>
                <a:pPr marL="118872" indent="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/>
                          <a:cs typeface="Times New Roman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/>
                              <a:cs typeface="Times New Roman" pitchFamily="18" charset="0"/>
                            </a:rPr>
                            <m:t>𝒕</m:t>
                          </m:r>
                          <m:r>
                            <a:rPr lang="en-US" b="1" i="1" dirty="0"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r>
                            <a:rPr lang="en-US" b="1" i="1" dirty="0">
                              <a:latin typeface="Cambria Math"/>
                              <a:cs typeface="Times New Roman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dirty="0">
                          <a:latin typeface="Cambria Math"/>
                          <a:cs typeface="Times New Roman" pitchFamily="18" charset="0"/>
                        </a:rPr>
                        <m:t>= </m:t>
                      </m:r>
                      <m:r>
                        <a:rPr lang="en-US" b="1" i="1" dirty="0">
                          <a:latin typeface="Cambria Math"/>
                          <a:cs typeface="Times New Roman" pitchFamily="18" charset="0"/>
                        </a:rPr>
                        <m:t>𝑴</m:t>
                      </m:r>
                      <m:r>
                        <a:rPr lang="en-US" b="1" i="1" dirty="0">
                          <a:latin typeface="Cambria Math"/>
                          <a:cs typeface="Times New Roman" pitchFamily="18" charset="0"/>
                        </a:rPr>
                        <m:t>⋅</m:t>
                      </m:r>
                      <m:r>
                        <a:rPr lang="en-US" b="1" i="1" dirty="0">
                          <a:latin typeface="Cambria Math"/>
                          <a:cs typeface="Times New Roman" pitchFamily="18" charset="0"/>
                        </a:rPr>
                        <m:t>𝒑</m:t>
                      </m:r>
                      <m:r>
                        <a:rPr lang="en-US" b="1" i="1" dirty="0"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/>
                          <a:cs typeface="Times New Roman" pitchFamily="18" charset="0"/>
                        </a:rPr>
                        <m:t>𝒕</m:t>
                      </m:r>
                      <m:r>
                        <a:rPr lang="en-US" b="1" i="1" dirty="0">
                          <a:latin typeface="Cambria Math"/>
                          <a:cs typeface="Times New Roman" pitchFamily="18" charset="0"/>
                        </a:rPr>
                        <m:t>) = </m:t>
                      </m:r>
                      <m:r>
                        <a:rPr lang="en-US" b="1" i="1" dirty="0">
                          <a:latin typeface="Cambria Math"/>
                          <a:cs typeface="Times New Roman" pitchFamily="18" charset="0"/>
                        </a:rPr>
                        <m:t>𝒑</m:t>
                      </m:r>
                      <m:r>
                        <a:rPr lang="en-US" b="1" i="1" dirty="0"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/>
                          <a:cs typeface="Times New Roman" pitchFamily="18" charset="0"/>
                        </a:rPr>
                        <m:t>𝒕</m:t>
                      </m:r>
                      <m:r>
                        <a:rPr lang="en-US" b="1" i="1" dirty="0"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 fontAlgn="auto">
                  <a:spcAft>
                    <a:spcPts val="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𝒑</m:t>
                    </m:r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𝒕</m:t>
                    </m:r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</a:t>
                </a:r>
                <a:r>
                  <a:rPr lang="en-US" b="1" dirty="0">
                    <a:solidFill>
                      <a:srgbClr val="0000FF"/>
                    </a:solidFill>
                  </a:rPr>
                  <a:t>stationary distribution </a:t>
                </a:r>
                <a:r>
                  <a:rPr lang="en-US" dirty="0"/>
                  <a:t>of a random </a:t>
                </a:r>
                <a:r>
                  <a:rPr lang="en-US" dirty="0" smtClean="0"/>
                  <a:t>walk</a:t>
                </a:r>
              </a:p>
              <a:p>
                <a:pPr lvl="1" fontAlgn="auto">
                  <a:spcAft>
                    <a:spcPts val="0"/>
                  </a:spcAft>
                  <a:buFont typeface="Wingdings" panose="05000000000000000000" pitchFamily="2" charset="2"/>
                  <a:buChar char="§"/>
                  <a:defRPr/>
                </a:pPr>
                <a:endParaRPr lang="en-US" dirty="0"/>
              </a:p>
              <a:p>
                <a:pPr marL="576072" indent="-457200"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US" b="1" dirty="0">
                    <a:solidFill>
                      <a:srgbClr val="0000FF"/>
                    </a:solidFill>
                  </a:rPr>
                  <a:t>Our original rank vector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𝒓</m:t>
                    </m:r>
                  </m:oMath>
                </a14:m>
                <a:r>
                  <a:rPr lang="en-US" dirty="0"/>
                  <a:t> satisfies 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𝒓</m:t>
                    </m:r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US" i="1" dirty="0">
                        <a:latin typeface="Cambria Math"/>
                        <a:cs typeface="Times New Roman" pitchFamily="18" charset="0"/>
                      </a:rPr>
                      <m:t>= </m:t>
                    </m:r>
                    <m:r>
                      <a:rPr lang="en-US" b="1" i="1" dirty="0" err="1">
                        <a:latin typeface="Cambria Math"/>
                        <a:cs typeface="Times New Roman" pitchFamily="18" charset="0"/>
                      </a:rPr>
                      <m:t>𝑴</m:t>
                    </m:r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⋅</m:t>
                    </m:r>
                    <m:r>
                      <a:rPr lang="en-US" b="1" i="1" dirty="0" err="1">
                        <a:latin typeface="Cambria Math"/>
                        <a:cs typeface="Times New Roman" pitchFamily="18" charset="0"/>
                      </a:rPr>
                      <m:t>𝒓</m:t>
                    </m:r>
                  </m:oMath>
                </a14:m>
                <a:endParaRPr lang="en-US" b="1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 fontAlgn="auto">
                  <a:spcAft>
                    <a:spcPts val="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US" b="1" dirty="0">
                    <a:solidFill>
                      <a:srgbClr val="D60093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D60093"/>
                        </a:solidFill>
                        <a:latin typeface="Cambria Math"/>
                      </a:rPr>
                      <m:t>𝒓</m:t>
                    </m:r>
                  </m:oMath>
                </a14:m>
                <a:r>
                  <a:rPr lang="en-US" b="1" dirty="0">
                    <a:solidFill>
                      <a:srgbClr val="D60093"/>
                    </a:solidFill>
                  </a:rPr>
                  <a:t> is a stationary distribution for </a:t>
                </a:r>
                <a:r>
                  <a:rPr lang="en-US" b="1" dirty="0" smtClean="0">
                    <a:solidFill>
                      <a:srgbClr val="D60093"/>
                    </a:solidFill>
                  </a:rPr>
                  <a:t>the </a:t>
                </a:r>
                <a:r>
                  <a:rPr lang="en-US" b="1" dirty="0">
                    <a:solidFill>
                      <a:srgbClr val="D60093"/>
                    </a:solidFill>
                  </a:rPr>
                  <a:t>random walk</a:t>
                </a: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58043"/>
                <a:ext cx="10515600" cy="4917331"/>
              </a:xfrm>
              <a:prstGeom prst="rect">
                <a:avLst/>
              </a:prstGeom>
              <a:blipFill>
                <a:blip r:embed="rId4"/>
                <a:stretch>
                  <a:fillRect l="-1043" t="-2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10572465" y="1507950"/>
            <a:ext cx="419358" cy="416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j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289090" y="573570"/>
            <a:ext cx="410375" cy="94463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0826465" y="573570"/>
            <a:ext cx="165358" cy="94463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6" idx="7"/>
          </p:cNvCxnSpPr>
          <p:nvPr/>
        </p:nvCxnSpPr>
        <p:spPr>
          <a:xfrm flipH="1">
            <a:off x="10930409" y="563317"/>
            <a:ext cx="781081" cy="100568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0079411" y="365125"/>
            <a:ext cx="419358" cy="4168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i</a:t>
            </a:r>
            <a:r>
              <a:rPr lang="en-US" sz="2000" b="1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2000" b="1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790611" y="365125"/>
            <a:ext cx="419358" cy="4168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i</a:t>
            </a:r>
            <a:r>
              <a:rPr lang="en-US" sz="2000" b="1" baseline="-25000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11501811" y="365125"/>
            <a:ext cx="419358" cy="4168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i</a:t>
            </a:r>
            <a:r>
              <a:rPr lang="en-US" sz="2000" b="1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2000" b="1" baseline="-250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088003"/>
              </p:ext>
            </p:extLst>
          </p:nvPr>
        </p:nvGraphicFramePr>
        <p:xfrm>
          <a:off x="9596281" y="1953072"/>
          <a:ext cx="23717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Equation" r:id="rId5" imgW="1117440" imgH="203040" progId="Equation.3">
                  <p:embed/>
                </p:oleObj>
              </mc:Choice>
              <mc:Fallback>
                <p:oleObj name="Equation" r:id="rId5" imgW="1117440" imgH="203040" progId="Equation.3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96281" y="1953072"/>
                        <a:ext cx="237172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30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Existence and Uniqueness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9824" y="1681773"/>
            <a:ext cx="10515600" cy="4917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600B7"/>
                </a:solidFill>
              </a:rPr>
              <a:t>A central result from the theory of random walks (a.k.a. Markov processes):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981200" y="2710149"/>
            <a:ext cx="8229600" cy="3048000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libri" pitchFamily="34" charset="0"/>
              </a:rPr>
              <a:t>For graphs that satisfy </a:t>
            </a:r>
            <a:r>
              <a:rPr lang="en-US" sz="3200" b="1" dirty="0">
                <a:latin typeface="Calibri" pitchFamily="34" charset="0"/>
              </a:rPr>
              <a:t>certain conditions</a:t>
            </a:r>
            <a:r>
              <a:rPr lang="en-US" sz="3200" dirty="0">
                <a:latin typeface="Calibri" pitchFamily="34" charset="0"/>
              </a:rPr>
              <a:t>, </a:t>
            </a:r>
            <a:r>
              <a:rPr lang="en-US" sz="3200" dirty="0" smtClean="0">
                <a:latin typeface="Calibri" pitchFamily="34" charset="0"/>
              </a:rPr>
              <a:t/>
            </a:r>
            <a:br>
              <a:rPr lang="en-US" sz="3200" dirty="0" smtClean="0">
                <a:latin typeface="Calibri" pitchFamily="34" charset="0"/>
              </a:rPr>
            </a:br>
            <a:r>
              <a:rPr lang="en-US" sz="3200" dirty="0" smtClean="0">
                <a:latin typeface="Calibri" pitchFamily="34" charset="0"/>
              </a:rPr>
              <a:t>the </a:t>
            </a:r>
            <a:r>
              <a:rPr lang="en-US" sz="3200" b="1" dirty="0">
                <a:latin typeface="Calibri" pitchFamily="34" charset="0"/>
              </a:rPr>
              <a:t>stationary distribution is unique</a:t>
            </a:r>
            <a:r>
              <a:rPr lang="en-US" sz="3200" dirty="0">
                <a:latin typeface="Calibri" pitchFamily="34" charset="0"/>
              </a:rPr>
              <a:t> and eventually will be reached no matter what the initial probability distribution at time </a:t>
            </a:r>
            <a:r>
              <a:rPr lang="en-US" sz="3200" b="1" dirty="0">
                <a:latin typeface="Calibri" pitchFamily="34" charset="0"/>
              </a:rPr>
              <a:t>t = </a:t>
            </a:r>
            <a:r>
              <a:rPr lang="en-US" sz="3200" b="1" dirty="0" smtClean="0">
                <a:latin typeface="Calibri" pitchFamily="34" charset="0"/>
              </a:rPr>
              <a:t>0</a:t>
            </a:r>
            <a:endParaRPr lang="en-US" sz="32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9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PageRank: Three Questions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9824" y="3933022"/>
            <a:ext cx="10515600" cy="2666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D600B7"/>
                </a:solidFill>
              </a:rPr>
              <a:t>Does this converge?</a:t>
            </a:r>
          </a:p>
          <a:p>
            <a:pPr lvl="8">
              <a:buFont typeface="Wingdings" panose="05000000000000000000" pitchFamily="2" charset="2"/>
              <a:buChar char="§"/>
            </a:pPr>
            <a:endParaRPr lang="en-US" sz="2000" b="1" dirty="0">
              <a:solidFill>
                <a:srgbClr val="D600B7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D600B7"/>
                </a:solidFill>
              </a:rPr>
              <a:t>Does it converge to what we want?</a:t>
            </a:r>
          </a:p>
          <a:p>
            <a:pPr lvl="8">
              <a:buFont typeface="Wingdings" panose="05000000000000000000" pitchFamily="2" charset="2"/>
              <a:buChar char="§"/>
            </a:pPr>
            <a:endParaRPr lang="en-US" sz="2000" b="1" dirty="0">
              <a:solidFill>
                <a:srgbClr val="D600B7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D600B7"/>
                </a:solidFill>
              </a:rPr>
              <a:t>Are results reasonable?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253660"/>
              </p:ext>
            </p:extLst>
          </p:nvPr>
        </p:nvGraphicFramePr>
        <p:xfrm>
          <a:off x="2337412" y="1690688"/>
          <a:ext cx="331470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Equation" r:id="rId4" imgW="888840" imgH="469800" progId="Equation.3">
                  <p:embed/>
                </p:oleObj>
              </mc:Choice>
              <mc:Fallback>
                <p:oleObj name="Equation" r:id="rId4" imgW="888840" imgH="4698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7412" y="1690688"/>
                        <a:ext cx="3314700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654412"/>
              </p:ext>
            </p:extLst>
          </p:nvPr>
        </p:nvGraphicFramePr>
        <p:xfrm>
          <a:off x="7671412" y="2224088"/>
          <a:ext cx="2337749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Equation" r:id="rId6" imgW="457200" imgH="164880" progId="Equation.3">
                  <p:embed/>
                </p:oleObj>
              </mc:Choice>
              <mc:Fallback>
                <p:oleObj name="Equation" r:id="rId6" imgW="457200" imgH="1648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1412" y="2224088"/>
                        <a:ext cx="2337749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861104" y="2376488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en-US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</a:t>
            </a:r>
          </a:p>
          <a:p>
            <a:pPr algn="ctr"/>
            <a:r>
              <a:rPr lang="en-US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equivalently</a:t>
            </a:r>
          </a:p>
        </p:txBody>
      </p:sp>
    </p:spTree>
    <p:extLst>
      <p:ext uri="{BB962C8B-B14F-4D97-AF65-F5344CB8AC3E}">
        <p14:creationId xmlns:p14="http://schemas.microsoft.com/office/powerpoint/2010/main" val="35620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Graph Data: Social Networks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Picture 2" descr="http://24x7presence.files.wordpress.com/2010/12/white_noise_face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3514"/>
            <a:ext cx="6757851" cy="366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775857" y="5072896"/>
            <a:ext cx="74676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Facebook social graph</a:t>
            </a:r>
            <a:endParaRPr lang="en-US" sz="2000" b="1" dirty="0"/>
          </a:p>
          <a:p>
            <a:pPr algn="ctr"/>
            <a:r>
              <a:rPr lang="en-US" b="1" dirty="0" smtClean="0">
                <a:solidFill>
                  <a:srgbClr val="207A00"/>
                </a:solidFill>
              </a:rPr>
              <a:t>4-degrees of separation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Backstrom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Boldi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-Rosa-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Ugander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Vigna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, 2011] with around </a:t>
            </a:r>
            <a:r>
              <a:rPr lang="en-US" b="1" dirty="0" smtClean="0">
                <a:solidFill>
                  <a:srgbClr val="D600B7"/>
                </a:solidFill>
              </a:rPr>
              <a:t>750 million people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UPDATED (2016):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rgbClr val="207A00"/>
                </a:solidFill>
              </a:rPr>
              <a:t>3.57-degrees </a:t>
            </a:r>
            <a:r>
              <a:rPr lang="en-US" b="1" dirty="0">
                <a:solidFill>
                  <a:srgbClr val="207A00"/>
                </a:solidFill>
              </a:rPr>
              <a:t>of separation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[https://research.fb.com/blog/2016/02/three-and-a-half-degrees-of-separation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] with </a:t>
            </a:r>
            <a:r>
              <a:rPr lang="en-US" b="1" i="1" dirty="0" smtClean="0">
                <a:solidFill>
                  <a:srgbClr val="D600B7"/>
                </a:solidFill>
              </a:rPr>
              <a:t>1.59 billion people</a:t>
            </a:r>
            <a:endParaRPr lang="en-US" b="1" dirty="0">
              <a:solidFill>
                <a:srgbClr val="D600B7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341" y="1483782"/>
            <a:ext cx="5431659" cy="342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4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1. Does this converge?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2907237"/>
            <a:ext cx="8229600" cy="3844267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rgbClr val="D600B7"/>
                </a:solidFill>
              </a:rPr>
              <a:t>Example</a:t>
            </a:r>
            <a:r>
              <a:rPr lang="en-US" b="1" dirty="0">
                <a:solidFill>
                  <a:srgbClr val="D600B7"/>
                </a:solidFill>
              </a:rPr>
              <a:t>: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1	0	1	0	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		0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	0	1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872567" y="2461674"/>
            <a:ext cx="157092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024967" y="2690274"/>
            <a:ext cx="157092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438900" y="2267157"/>
            <a:ext cx="640080" cy="640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</a:t>
            </a:r>
            <a:endParaRPr lang="en-US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415367" y="2267157"/>
            <a:ext cx="640080" cy="640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</a:t>
            </a:r>
            <a:endParaRPr lang="en-US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898225"/>
              </p:ext>
            </p:extLst>
          </p:nvPr>
        </p:nvGraphicFramePr>
        <p:xfrm>
          <a:off x="8575887" y="1881029"/>
          <a:ext cx="2628900" cy="138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Equation" r:id="rId4" imgW="888840" imgH="469800" progId="Equation.3">
                  <p:embed/>
                </p:oleObj>
              </mc:Choice>
              <mc:Fallback>
                <p:oleObj name="Equation" r:id="rId4" imgW="888840" imgH="4698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5887" y="1881029"/>
                        <a:ext cx="2628900" cy="1389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708094" y="493280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Iteration 0, 1, 2, …</a:t>
            </a:r>
          </a:p>
        </p:txBody>
      </p:sp>
    </p:spTree>
    <p:extLst>
      <p:ext uri="{BB962C8B-B14F-4D97-AF65-F5344CB8AC3E}">
        <p14:creationId xmlns:p14="http://schemas.microsoft.com/office/powerpoint/2010/main" val="193502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2. Does this converge to what we want?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2907237"/>
            <a:ext cx="8229600" cy="3844267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rgbClr val="D600B7"/>
                </a:solidFill>
              </a:rPr>
              <a:t>Example</a:t>
            </a:r>
            <a:r>
              <a:rPr lang="en-US" b="1" dirty="0">
                <a:solidFill>
                  <a:srgbClr val="D600B7"/>
                </a:solidFill>
              </a:rPr>
              <a:t>: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1	0	1	0	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		0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	0	1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867971" y="2593876"/>
            <a:ext cx="157092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438900" y="2267157"/>
            <a:ext cx="640080" cy="640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</a:t>
            </a:r>
            <a:endParaRPr lang="en-US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415367" y="2267157"/>
            <a:ext cx="640080" cy="640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</a:t>
            </a:r>
            <a:endParaRPr lang="en-US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898225"/>
              </p:ext>
            </p:extLst>
          </p:nvPr>
        </p:nvGraphicFramePr>
        <p:xfrm>
          <a:off x="8575887" y="1881029"/>
          <a:ext cx="2628900" cy="138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Equation" r:id="rId4" imgW="888840" imgH="469800" progId="Equation.3">
                  <p:embed/>
                </p:oleObj>
              </mc:Choice>
              <mc:Fallback>
                <p:oleObj name="Equation" r:id="rId4" imgW="888840" imgH="46980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5887" y="1881029"/>
                        <a:ext cx="2628900" cy="1389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708094" y="493280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Iteration 0, 1, 2, …</a:t>
            </a:r>
          </a:p>
        </p:txBody>
      </p:sp>
    </p:spTree>
    <p:extLst>
      <p:ext uri="{BB962C8B-B14F-4D97-AF65-F5344CB8AC3E}">
        <p14:creationId xmlns:p14="http://schemas.microsoft.com/office/powerpoint/2010/main" val="135778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PageRank: Problems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9824" y="1690688"/>
            <a:ext cx="10515600" cy="490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872" indent="0">
              <a:buNone/>
            </a:pPr>
            <a:r>
              <a:rPr lang="en-US" b="1" u="sng" dirty="0">
                <a:solidFill>
                  <a:srgbClr val="D600B7"/>
                </a:solidFill>
              </a:rPr>
              <a:t>2 problems</a:t>
            </a:r>
            <a:r>
              <a:rPr lang="en-US" b="1" u="sng" dirty="0" smtClean="0">
                <a:solidFill>
                  <a:srgbClr val="D600B7"/>
                </a:solidFill>
              </a:rPr>
              <a:t>:</a:t>
            </a:r>
          </a:p>
          <a:p>
            <a:pPr marL="118872" indent="0">
              <a:buNone/>
            </a:pPr>
            <a:endParaRPr lang="en-US" b="1" u="sng" dirty="0">
              <a:solidFill>
                <a:srgbClr val="D60093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(1)</a:t>
            </a:r>
            <a:r>
              <a:rPr lang="en-US" dirty="0"/>
              <a:t> Some pages are </a:t>
            </a:r>
            <a:r>
              <a:rPr lang="en-US" b="1" dirty="0" smtClean="0">
                <a:solidFill>
                  <a:srgbClr val="0000FF"/>
                </a:solidFill>
              </a:rPr>
              <a:t>dead </a:t>
            </a:r>
            <a:r>
              <a:rPr lang="en-US" b="1" dirty="0">
                <a:solidFill>
                  <a:srgbClr val="0000FF"/>
                </a:solidFill>
              </a:rPr>
              <a:t>ends</a:t>
            </a:r>
            <a:r>
              <a:rPr lang="en-US" dirty="0"/>
              <a:t> (have no out-links)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Random walk has “nowhere” to go to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Such pages cause importance to “leak out”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(2)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Spider traps: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all out-links are within the group)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Random walked gets “stuck” in a trap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And eventually spider traps absorb all </a:t>
            </a:r>
            <a:r>
              <a:rPr lang="en-US" dirty="0" smtClean="0"/>
              <a:t>importance</a:t>
            </a:r>
            <a:endParaRPr lang="en-US" dirty="0"/>
          </a:p>
        </p:txBody>
      </p:sp>
      <p:cxnSp>
        <p:nvCxnSpPr>
          <p:cNvPr id="7" name="Straight Arrow Connector 6"/>
          <p:cNvCxnSpPr>
            <a:endCxn id="15" idx="1"/>
          </p:cNvCxnSpPr>
          <p:nvPr/>
        </p:nvCxnSpPr>
        <p:spPr>
          <a:xfrm flipH="1">
            <a:off x="9125707" y="1900181"/>
            <a:ext cx="156098" cy="33206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9280075" y="1958193"/>
            <a:ext cx="754657" cy="33206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7" idx="4"/>
            <a:endCxn id="18" idx="0"/>
          </p:cNvCxnSpPr>
          <p:nvPr/>
        </p:nvCxnSpPr>
        <p:spPr>
          <a:xfrm flipH="1">
            <a:off x="10099639" y="1991621"/>
            <a:ext cx="1481" cy="4952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8" idx="2"/>
            <a:endCxn id="15" idx="5"/>
          </p:cNvCxnSpPr>
          <p:nvPr/>
        </p:nvCxnSpPr>
        <p:spPr>
          <a:xfrm flipH="1" flipV="1">
            <a:off x="9255023" y="2361566"/>
            <a:ext cx="753176" cy="21678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7" idx="6"/>
            <a:endCxn id="19" idx="2"/>
          </p:cNvCxnSpPr>
          <p:nvPr/>
        </p:nvCxnSpPr>
        <p:spPr>
          <a:xfrm flipV="1">
            <a:off x="10192560" y="1729096"/>
            <a:ext cx="481880" cy="17108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9098925" y="220546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6" name="Oval 15"/>
          <p:cNvSpPr/>
          <p:nvPr/>
        </p:nvSpPr>
        <p:spPr>
          <a:xfrm>
            <a:off x="9190365" y="1703433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7" name="Oval 16"/>
          <p:cNvSpPr/>
          <p:nvPr/>
        </p:nvSpPr>
        <p:spPr>
          <a:xfrm>
            <a:off x="10009680" y="1808741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" name="Oval 17"/>
          <p:cNvSpPr/>
          <p:nvPr/>
        </p:nvSpPr>
        <p:spPr>
          <a:xfrm>
            <a:off x="10008199" y="2486909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Oval 18"/>
          <p:cNvSpPr/>
          <p:nvPr/>
        </p:nvSpPr>
        <p:spPr>
          <a:xfrm>
            <a:off x="10674440" y="1637656"/>
            <a:ext cx="182880" cy="18288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20" name="Straight Arrow Connector 19"/>
          <p:cNvCxnSpPr>
            <a:stCxn id="18" idx="4"/>
            <a:endCxn id="21" idx="0"/>
          </p:cNvCxnSpPr>
          <p:nvPr/>
        </p:nvCxnSpPr>
        <p:spPr>
          <a:xfrm>
            <a:off x="10099639" y="2669789"/>
            <a:ext cx="209041" cy="49186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0217240" y="3161656"/>
            <a:ext cx="182880" cy="18288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22" name="Straight Arrow Connector 21"/>
          <p:cNvCxnSpPr>
            <a:stCxn id="17" idx="1"/>
            <a:endCxn id="16" idx="7"/>
          </p:cNvCxnSpPr>
          <p:nvPr/>
        </p:nvCxnSpPr>
        <p:spPr>
          <a:xfrm flipH="1" flipV="1">
            <a:off x="9346463" y="1730215"/>
            <a:ext cx="689999" cy="10530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9918240" y="3573136"/>
            <a:ext cx="182880" cy="18288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24" name="Straight Arrow Connector 23"/>
          <p:cNvCxnSpPr>
            <a:stCxn id="23" idx="6"/>
          </p:cNvCxnSpPr>
          <p:nvPr/>
        </p:nvCxnSpPr>
        <p:spPr>
          <a:xfrm>
            <a:off x="10101120" y="3664576"/>
            <a:ext cx="484780" cy="914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3"/>
            <a:endCxn id="23" idx="7"/>
          </p:cNvCxnSpPr>
          <p:nvPr/>
        </p:nvCxnSpPr>
        <p:spPr>
          <a:xfrm flipH="1">
            <a:off x="10074338" y="3317754"/>
            <a:ext cx="169684" cy="2821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10552520" y="3695056"/>
            <a:ext cx="182880" cy="18288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27" name="Straight Arrow Connector 26"/>
          <p:cNvCxnSpPr>
            <a:stCxn id="26" idx="0"/>
            <a:endCxn id="21" idx="5"/>
          </p:cNvCxnSpPr>
          <p:nvPr/>
        </p:nvCxnSpPr>
        <p:spPr>
          <a:xfrm flipH="1" flipV="1">
            <a:off x="10373338" y="3317754"/>
            <a:ext cx="270622" cy="37730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958665" y="135056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Dead end</a:t>
            </a:r>
          </a:p>
        </p:txBody>
      </p:sp>
      <p:sp>
        <p:nvSpPr>
          <p:cNvPr id="29" name="TextBox 28"/>
          <p:cNvSpPr txBox="1"/>
          <p:nvPr/>
        </p:nvSpPr>
        <p:spPr>
          <a:xfrm rot="622290">
            <a:off x="9670681" y="374356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Spider trap</a:t>
            </a:r>
          </a:p>
        </p:txBody>
      </p:sp>
    </p:spTree>
    <p:extLst>
      <p:ext uri="{BB962C8B-B14F-4D97-AF65-F5344CB8AC3E}">
        <p14:creationId xmlns:p14="http://schemas.microsoft.com/office/powerpoint/2010/main" val="325046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Problem: Spider Traps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9229" y="1480313"/>
                <a:ext cx="8229600" cy="5257801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solidFill>
                      <a:srgbClr val="008000"/>
                    </a:solidFill>
                  </a:rPr>
                  <a:t>Power Iteration: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  <a:cs typeface="Times New Roman" pitchFamily="18" charset="0"/>
                      </a:rPr>
                      <m:t>=1</m:t>
                    </m:r>
                  </m:oMath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  <a:cs typeface="Times New Roman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cs typeface="Times New Roman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cs typeface="Times New Roman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And iterate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solidFill>
                      <a:srgbClr val="D60093"/>
                    </a:solidFill>
                  </a:rPr>
                  <a:t>Example:</a:t>
                </a:r>
              </a:p>
              <a:p>
                <a:pPr>
                  <a:buNone/>
                </a:pPr>
                <a:r>
                  <a:rPr lang="en-US" dirty="0" smtClean="0"/>
                  <a:t>	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en-US" sz="2400" baseline="-25000" dirty="0" err="1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1/3	2/6	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3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/12	5/24		0</a:t>
                </a:r>
              </a:p>
              <a:p>
                <a:pPr>
                  <a:buNone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en-US" sz="2400" baseline="-25000" dirty="0" err="1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=	1/3	1/6	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/12	3/24	…	0</a:t>
                </a:r>
              </a:p>
              <a:p>
                <a:pPr>
                  <a:buNone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en-US" sz="2400" baseline="-25000" dirty="0" err="1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1/3	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3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/6	7/12	16/24		1</a:t>
                </a:r>
              </a:p>
            </p:txBody>
          </p:sp>
        </mc:Choice>
        <mc:Fallback xmlns="">
          <p:sp>
            <p:nvSpPr>
              <p:cNvPr id="3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9229" y="1480313"/>
                <a:ext cx="8229600" cy="5257801"/>
              </a:xfrm>
              <a:blipFill>
                <a:blip r:embed="rId3"/>
                <a:stretch>
                  <a:fillRect l="-1259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2958029" y="6052313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Iteration 0, 1, 2, …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34029" y="645789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All the PageRank score gets “trapped” in node m.</a:t>
            </a:r>
            <a:endParaRPr lang="en-US" sz="2000" dirty="0"/>
          </a:p>
        </p:txBody>
      </p:sp>
      <p:grpSp>
        <p:nvGrpSpPr>
          <p:cNvPr id="33" name="Group 20"/>
          <p:cNvGrpSpPr/>
          <p:nvPr/>
        </p:nvGrpSpPr>
        <p:grpSpPr>
          <a:xfrm>
            <a:off x="6724038" y="1700783"/>
            <a:ext cx="1752600" cy="1371600"/>
            <a:chOff x="5715000" y="1828800"/>
            <a:chExt cx="1752600" cy="1371600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804720" y="2254605"/>
              <a:ext cx="304800" cy="51491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/>
            <p:cNvCxnSpPr>
              <a:stCxn id="38" idx="6"/>
              <a:endCxn id="38" idx="0"/>
            </p:cNvCxnSpPr>
            <p:nvPr/>
          </p:nvCxnSpPr>
          <p:spPr>
            <a:xfrm flipH="1" flipV="1">
              <a:off x="6248400" y="1828800"/>
              <a:ext cx="228600" cy="228600"/>
            </a:xfrm>
            <a:prstGeom prst="curvedConnector4">
              <a:avLst>
                <a:gd name="adj1" fmla="val -100000"/>
                <a:gd name="adj2" fmla="val 200000"/>
              </a:avLst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627335"/>
              </p:ext>
            </p:extLst>
          </p:nvPr>
        </p:nvGraphicFramePr>
        <p:xfrm>
          <a:off x="8948521" y="1326817"/>
          <a:ext cx="2438400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r"/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" name="Rectangle 41"/>
          <p:cNvSpPr/>
          <p:nvPr/>
        </p:nvSpPr>
        <p:spPr>
          <a:xfrm>
            <a:off x="8868760" y="3074739"/>
            <a:ext cx="25146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 =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="1" baseline="-25000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/2 +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/2</a:t>
            </a: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 =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="1" baseline="-25000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endParaRPr lang="en-US" sz="2000" b="1" baseline="-25000" dirty="0" smtClean="0">
              <a:solidFill>
                <a:srgbClr val="008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/2 +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endParaRPr lang="en-US" sz="2000" b="1" baseline="-25000" dirty="0">
              <a:solidFill>
                <a:srgbClr val="00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3" name="Curved Connector 42"/>
          <p:cNvCxnSpPr/>
          <p:nvPr/>
        </p:nvCxnSpPr>
        <p:spPr>
          <a:xfrm flipH="1" flipV="1">
            <a:off x="8248038" y="2615183"/>
            <a:ext cx="228600" cy="228600"/>
          </a:xfrm>
          <a:prstGeom prst="curvedConnector4">
            <a:avLst>
              <a:gd name="adj1" fmla="val -100000"/>
              <a:gd name="adj2" fmla="val 200000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666777" y="324941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 is a spider trap</a:t>
            </a:r>
          </a:p>
        </p:txBody>
      </p:sp>
    </p:spTree>
    <p:extLst>
      <p:ext uri="{BB962C8B-B14F-4D97-AF65-F5344CB8AC3E}">
        <p14:creationId xmlns:p14="http://schemas.microsoft.com/office/powerpoint/2010/main" val="69742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Solution: Teleports!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9824" y="1690688"/>
            <a:ext cx="10515600" cy="490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The Google solution for spider traps: </a:t>
            </a:r>
            <a:r>
              <a:rPr lang="en-US" b="1" dirty="0">
                <a:solidFill>
                  <a:srgbClr val="D600B7"/>
                </a:solidFill>
              </a:rPr>
              <a:t>At each time step, the random surfer has two options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With prob. </a:t>
            </a:r>
            <a:r>
              <a:rPr lang="en-US" b="1" i="1" dirty="0">
                <a:latin typeface="Symbol" pitchFamily="18" charset="2"/>
                <a:sym typeface="Symbol" pitchFamily="18" charset="2"/>
              </a:rPr>
              <a:t></a:t>
            </a:r>
            <a:r>
              <a:rPr lang="en-US" dirty="0"/>
              <a:t>, follow a link at random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With prob. </a:t>
            </a:r>
            <a:r>
              <a:rPr lang="en-US" b="1" dirty="0"/>
              <a:t>1-</a:t>
            </a:r>
            <a:r>
              <a:rPr lang="en-US" b="1" i="1" dirty="0">
                <a:latin typeface="Symbol" pitchFamily="18" charset="2"/>
                <a:sym typeface="Symbol" pitchFamily="18" charset="2"/>
              </a:rPr>
              <a:t></a:t>
            </a:r>
            <a:r>
              <a:rPr lang="en-US" dirty="0"/>
              <a:t>, jump to some random page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Common values for </a:t>
            </a:r>
            <a:r>
              <a:rPr lang="en-US" b="1" i="1" dirty="0">
                <a:latin typeface="Symbol" pitchFamily="18" charset="2"/>
                <a:sym typeface="Symbol" pitchFamily="18" charset="2"/>
              </a:rPr>
              <a:t></a:t>
            </a:r>
            <a:r>
              <a:rPr lang="en-US" dirty="0"/>
              <a:t>  are in the range 0.8 to </a:t>
            </a:r>
            <a:r>
              <a:rPr lang="en-US" dirty="0" smtClean="0"/>
              <a:t>0.9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207A00"/>
                </a:solidFill>
              </a:rPr>
              <a:t>Surfer will teleport out of spider trap </a:t>
            </a:r>
            <a:r>
              <a:rPr lang="en-US" b="1" dirty="0" smtClean="0">
                <a:solidFill>
                  <a:srgbClr val="207A00"/>
                </a:solidFill>
              </a:rPr>
              <a:t>within </a:t>
            </a:r>
            <a:r>
              <a:rPr lang="en-US" b="1" dirty="0">
                <a:solidFill>
                  <a:srgbClr val="207A00"/>
                </a:solidFill>
              </a:rPr>
              <a:t>a few time steps</a:t>
            </a:r>
          </a:p>
        </p:txBody>
      </p:sp>
      <p:grpSp>
        <p:nvGrpSpPr>
          <p:cNvPr id="30" name="Group 20"/>
          <p:cNvGrpSpPr/>
          <p:nvPr/>
        </p:nvGrpSpPr>
        <p:grpSpPr>
          <a:xfrm>
            <a:off x="3982570" y="4950246"/>
            <a:ext cx="1752600" cy="1371600"/>
            <a:chOff x="5715000" y="1828800"/>
            <a:chExt cx="1752600" cy="1371600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5804720" y="2254605"/>
              <a:ext cx="304800" cy="51491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stCxn id="35" idx="6"/>
              <a:endCxn id="35" idx="0"/>
            </p:cNvCxnSpPr>
            <p:nvPr/>
          </p:nvCxnSpPr>
          <p:spPr>
            <a:xfrm flipH="1" flipV="1">
              <a:off x="6248400" y="1828800"/>
              <a:ext cx="228600" cy="228600"/>
            </a:xfrm>
            <a:prstGeom prst="curvedConnector4">
              <a:avLst>
                <a:gd name="adj1" fmla="val -100000"/>
                <a:gd name="adj2" fmla="val 200000"/>
              </a:avLst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38" name="Curved Connector 37"/>
          <p:cNvCxnSpPr/>
          <p:nvPr/>
        </p:nvCxnSpPr>
        <p:spPr>
          <a:xfrm flipH="1" flipV="1">
            <a:off x="5506570" y="5864646"/>
            <a:ext cx="228600" cy="228600"/>
          </a:xfrm>
          <a:prstGeom prst="curvedConnector4">
            <a:avLst>
              <a:gd name="adj1" fmla="val -100000"/>
              <a:gd name="adj2" fmla="val 200000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flipH="1" flipV="1">
            <a:off x="8863988" y="5864646"/>
            <a:ext cx="228600" cy="228600"/>
          </a:xfrm>
          <a:prstGeom prst="curvedConnector4">
            <a:avLst>
              <a:gd name="adj1" fmla="val -100000"/>
              <a:gd name="adj2" fmla="val 200000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ight Arrow 39"/>
          <p:cNvSpPr/>
          <p:nvPr/>
        </p:nvSpPr>
        <p:spPr>
          <a:xfrm>
            <a:off x="6281068" y="5407446"/>
            <a:ext cx="762000" cy="608828"/>
          </a:xfrm>
          <a:prstGeom prst="rightArrow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1803983">
            <a:off x="8573041" y="5563474"/>
            <a:ext cx="314036" cy="360219"/>
          </a:xfrm>
          <a:custGeom>
            <a:avLst/>
            <a:gdLst>
              <a:gd name="connsiteX0" fmla="*/ 314036 w 314036"/>
              <a:gd name="connsiteY0" fmla="*/ 360219 h 360219"/>
              <a:gd name="connsiteX1" fmla="*/ 101600 w 314036"/>
              <a:gd name="connsiteY1" fmla="*/ 295564 h 360219"/>
              <a:gd name="connsiteX2" fmla="*/ 110836 w 314036"/>
              <a:gd name="connsiteY2" fmla="*/ 92364 h 360219"/>
              <a:gd name="connsiteX3" fmla="*/ 0 w 314036"/>
              <a:gd name="connsiteY3" fmla="*/ 0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036" h="360219">
                <a:moveTo>
                  <a:pt x="314036" y="360219"/>
                </a:moveTo>
                <a:cubicBezTo>
                  <a:pt x="224751" y="350212"/>
                  <a:pt x="135467" y="340206"/>
                  <a:pt x="101600" y="295564"/>
                </a:cubicBezTo>
                <a:cubicBezTo>
                  <a:pt x="67733" y="250922"/>
                  <a:pt x="127769" y="141625"/>
                  <a:pt x="110836" y="92364"/>
                </a:cubicBezTo>
                <a:cubicBezTo>
                  <a:pt x="93903" y="43103"/>
                  <a:pt x="46951" y="21551"/>
                  <a:pt x="0" y="0"/>
                </a:cubicBezTo>
              </a:path>
            </a:pathLst>
          </a:custGeom>
          <a:noFill/>
          <a:ln w="38100">
            <a:solidFill>
              <a:srgbClr val="008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7949592" y="5316945"/>
            <a:ext cx="288636" cy="307325"/>
          </a:xfrm>
          <a:custGeom>
            <a:avLst/>
            <a:gdLst>
              <a:gd name="connsiteX0" fmla="*/ 0 w 221672"/>
              <a:gd name="connsiteY0" fmla="*/ 2756 h 224429"/>
              <a:gd name="connsiteX1" fmla="*/ 138545 w 221672"/>
              <a:gd name="connsiteY1" fmla="*/ 21229 h 224429"/>
              <a:gd name="connsiteX2" fmla="*/ 120072 w 221672"/>
              <a:gd name="connsiteY2" fmla="*/ 159774 h 224429"/>
              <a:gd name="connsiteX3" fmla="*/ 221672 w 221672"/>
              <a:gd name="connsiteY3" fmla="*/ 224429 h 224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672" h="224429">
                <a:moveTo>
                  <a:pt x="0" y="2756"/>
                </a:moveTo>
                <a:cubicBezTo>
                  <a:pt x="59266" y="-1093"/>
                  <a:pt x="118533" y="-4941"/>
                  <a:pt x="138545" y="21229"/>
                </a:cubicBezTo>
                <a:cubicBezTo>
                  <a:pt x="158557" y="47399"/>
                  <a:pt x="106218" y="125907"/>
                  <a:pt x="120072" y="159774"/>
                </a:cubicBezTo>
                <a:cubicBezTo>
                  <a:pt x="133926" y="193641"/>
                  <a:pt x="177799" y="209035"/>
                  <a:pt x="221672" y="224429"/>
                </a:cubicBezTo>
              </a:path>
            </a:pathLst>
          </a:custGeom>
          <a:noFill/>
          <a:ln w="38100">
            <a:solidFill>
              <a:srgbClr val="008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5957252">
            <a:off x="7729556" y="5805638"/>
            <a:ext cx="288636" cy="307325"/>
          </a:xfrm>
          <a:custGeom>
            <a:avLst/>
            <a:gdLst>
              <a:gd name="connsiteX0" fmla="*/ 0 w 221672"/>
              <a:gd name="connsiteY0" fmla="*/ 2756 h 224429"/>
              <a:gd name="connsiteX1" fmla="*/ 138545 w 221672"/>
              <a:gd name="connsiteY1" fmla="*/ 21229 h 224429"/>
              <a:gd name="connsiteX2" fmla="*/ 120072 w 221672"/>
              <a:gd name="connsiteY2" fmla="*/ 159774 h 224429"/>
              <a:gd name="connsiteX3" fmla="*/ 221672 w 221672"/>
              <a:gd name="connsiteY3" fmla="*/ 224429 h 224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672" h="224429">
                <a:moveTo>
                  <a:pt x="0" y="2756"/>
                </a:moveTo>
                <a:cubicBezTo>
                  <a:pt x="59266" y="-1093"/>
                  <a:pt x="118533" y="-4941"/>
                  <a:pt x="138545" y="21229"/>
                </a:cubicBezTo>
                <a:cubicBezTo>
                  <a:pt x="158557" y="47399"/>
                  <a:pt x="106218" y="125907"/>
                  <a:pt x="120072" y="159774"/>
                </a:cubicBezTo>
                <a:cubicBezTo>
                  <a:pt x="133926" y="193641"/>
                  <a:pt x="177799" y="209035"/>
                  <a:pt x="221672" y="224429"/>
                </a:cubicBezTo>
              </a:path>
            </a:pathLst>
          </a:custGeom>
          <a:noFill/>
          <a:ln w="38100">
            <a:solidFill>
              <a:srgbClr val="008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20"/>
          <p:cNvGrpSpPr/>
          <p:nvPr/>
        </p:nvGrpSpPr>
        <p:grpSpPr>
          <a:xfrm>
            <a:off x="7339988" y="4950246"/>
            <a:ext cx="1752600" cy="1371600"/>
            <a:chOff x="5715000" y="1828800"/>
            <a:chExt cx="1752600" cy="1371600"/>
          </a:xfrm>
        </p:grpSpPr>
        <p:cxnSp>
          <p:nvCxnSpPr>
            <p:cNvPr id="45" name="Straight Arrow Connector 44"/>
            <p:cNvCxnSpPr/>
            <p:nvPr/>
          </p:nvCxnSpPr>
          <p:spPr>
            <a:xfrm flipV="1">
              <a:off x="5804720" y="2254605"/>
              <a:ext cx="304800" cy="51491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49" idx="6"/>
              <a:endCxn id="49" idx="0"/>
            </p:cNvCxnSpPr>
            <p:nvPr/>
          </p:nvCxnSpPr>
          <p:spPr>
            <a:xfrm flipH="1" flipV="1">
              <a:off x="6248400" y="1828800"/>
              <a:ext cx="228600" cy="228600"/>
            </a:xfrm>
            <a:prstGeom prst="curvedConnector4">
              <a:avLst>
                <a:gd name="adj1" fmla="val -100000"/>
                <a:gd name="adj2" fmla="val 200000"/>
              </a:avLst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393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Problem: Dead Ends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9229" y="1480313"/>
                <a:ext cx="8229600" cy="5257801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solidFill>
                      <a:srgbClr val="008000"/>
                    </a:solidFill>
                  </a:rPr>
                  <a:t>Power Iteration: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  <a:cs typeface="Times New Roman" pitchFamily="18" charset="0"/>
                      </a:rPr>
                      <m:t>=1</m:t>
                    </m:r>
                  </m:oMath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  <a:cs typeface="Times New Roman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cs typeface="Times New Roman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cs typeface="Times New Roman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And iterate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solidFill>
                      <a:srgbClr val="D60093"/>
                    </a:solidFill>
                  </a:rPr>
                  <a:t>Example:</a:t>
                </a:r>
              </a:p>
              <a:p>
                <a:pPr>
                  <a:buNone/>
                </a:pPr>
                <a:r>
                  <a:rPr lang="en-US" dirty="0" smtClean="0"/>
                  <a:t>	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en-US" sz="2400" baseline="-25000" dirty="0" err="1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1/3	2/6	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3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/12	5/24		0</a:t>
                </a:r>
              </a:p>
              <a:p>
                <a:pPr>
                  <a:buNone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en-US" sz="2400" baseline="-25000" dirty="0" err="1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=	1/3	1/6	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/12	3/24	…	0</a:t>
                </a:r>
              </a:p>
              <a:p>
                <a:pPr>
                  <a:buNone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en-US" sz="2400" baseline="-25000" dirty="0" err="1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1/3	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3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/6	7/12	16/24		0</a:t>
                </a:r>
              </a:p>
            </p:txBody>
          </p:sp>
        </mc:Choice>
        <mc:Fallback xmlns="">
          <p:sp>
            <p:nvSpPr>
              <p:cNvPr id="3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9229" y="1480313"/>
                <a:ext cx="8229600" cy="5257801"/>
              </a:xfrm>
              <a:blipFill>
                <a:blip r:embed="rId3"/>
                <a:stretch>
                  <a:fillRect l="-1259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2958029" y="582714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Iteration 0, 1, 2, …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28138" y="6172193"/>
            <a:ext cx="72531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Here the PageRank “leaks” out since the matrix is not stochastic.</a:t>
            </a:r>
          </a:p>
        </p:txBody>
      </p:sp>
      <p:grpSp>
        <p:nvGrpSpPr>
          <p:cNvPr id="33" name="Group 20"/>
          <p:cNvGrpSpPr/>
          <p:nvPr/>
        </p:nvGrpSpPr>
        <p:grpSpPr>
          <a:xfrm>
            <a:off x="6724038" y="1700783"/>
            <a:ext cx="1752600" cy="1371600"/>
            <a:chOff x="5715000" y="1828800"/>
            <a:chExt cx="1752600" cy="1371600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804720" y="2254605"/>
              <a:ext cx="304800" cy="51491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/>
            <p:cNvCxnSpPr>
              <a:stCxn id="38" idx="6"/>
              <a:endCxn id="38" idx="0"/>
            </p:cNvCxnSpPr>
            <p:nvPr/>
          </p:nvCxnSpPr>
          <p:spPr>
            <a:xfrm flipH="1" flipV="1">
              <a:off x="6248400" y="1828800"/>
              <a:ext cx="228600" cy="228600"/>
            </a:xfrm>
            <a:prstGeom prst="curvedConnector4">
              <a:avLst>
                <a:gd name="adj1" fmla="val -100000"/>
                <a:gd name="adj2" fmla="val 200000"/>
              </a:avLst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8868760" y="3074739"/>
            <a:ext cx="25146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 =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="1" baseline="-25000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/2 +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/2</a:t>
            </a: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 =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="1" baseline="-25000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endParaRPr lang="en-US" sz="2000" b="1" baseline="-25000" dirty="0" smtClean="0">
              <a:solidFill>
                <a:srgbClr val="008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/2 + </a:t>
            </a:r>
            <a:r>
              <a:rPr lang="en-US" sz="2000" b="1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endParaRPr lang="en-US" sz="2000" b="1" baseline="-25000" dirty="0">
              <a:solidFill>
                <a:srgbClr val="00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734194"/>
              </p:ext>
            </p:extLst>
          </p:nvPr>
        </p:nvGraphicFramePr>
        <p:xfrm>
          <a:off x="8558339" y="1341676"/>
          <a:ext cx="2438400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08559946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106723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79604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3410418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r"/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16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336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000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9363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16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Solution: Always Teleport!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38200" y="1690688"/>
            <a:ext cx="10515600" cy="490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600B7"/>
                </a:solidFill>
              </a:rPr>
              <a:t>Teleports:</a:t>
            </a:r>
            <a:r>
              <a:rPr lang="en-US" b="1" dirty="0">
                <a:solidFill>
                  <a:srgbClr val="D60093"/>
                </a:solidFill>
              </a:rPr>
              <a:t> </a:t>
            </a:r>
            <a:r>
              <a:rPr lang="en-US" dirty="0"/>
              <a:t>Follow random teleport links with probability 1.0 from dead-ends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Adjust matrix accordingly</a:t>
            </a:r>
          </a:p>
        </p:txBody>
      </p:sp>
      <p:grpSp>
        <p:nvGrpSpPr>
          <p:cNvPr id="26" name="Group 20"/>
          <p:cNvGrpSpPr/>
          <p:nvPr/>
        </p:nvGrpSpPr>
        <p:grpSpPr>
          <a:xfrm>
            <a:off x="3417065" y="3354137"/>
            <a:ext cx="1752600" cy="1371600"/>
            <a:chOff x="5715000" y="1828800"/>
            <a:chExt cx="1752600" cy="1371600"/>
          </a:xfrm>
        </p:grpSpPr>
        <p:cxnSp>
          <p:nvCxnSpPr>
            <p:cNvPr id="27" name="Straight Arrow Connector 26"/>
            <p:cNvCxnSpPr/>
            <p:nvPr/>
          </p:nvCxnSpPr>
          <p:spPr>
            <a:xfrm flipV="1">
              <a:off x="5804720" y="2254605"/>
              <a:ext cx="304800" cy="51491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urved Connector 51"/>
            <p:cNvCxnSpPr>
              <a:stCxn id="53" idx="6"/>
              <a:endCxn id="53" idx="0"/>
            </p:cNvCxnSpPr>
            <p:nvPr/>
          </p:nvCxnSpPr>
          <p:spPr>
            <a:xfrm flipH="1" flipV="1">
              <a:off x="6248400" y="1828800"/>
              <a:ext cx="228600" cy="228600"/>
            </a:xfrm>
            <a:prstGeom prst="curvedConnector4">
              <a:avLst>
                <a:gd name="adj1" fmla="val -100000"/>
                <a:gd name="adj2" fmla="val 200000"/>
              </a:avLst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688794"/>
              </p:ext>
            </p:extLst>
          </p:nvPr>
        </p:nvGraphicFramePr>
        <p:xfrm>
          <a:off x="6693665" y="4847657"/>
          <a:ext cx="2438400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r"/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⅓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⅓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⅓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870694"/>
              </p:ext>
            </p:extLst>
          </p:nvPr>
        </p:nvGraphicFramePr>
        <p:xfrm>
          <a:off x="2655065" y="4847657"/>
          <a:ext cx="2438400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r"/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" name="Right Arrow 57"/>
          <p:cNvSpPr/>
          <p:nvPr/>
        </p:nvSpPr>
        <p:spPr>
          <a:xfrm>
            <a:off x="5550665" y="3497841"/>
            <a:ext cx="1373906" cy="869914"/>
          </a:xfrm>
          <a:prstGeom prst="rightArrow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 rot="1803983">
            <a:off x="8515373" y="3920197"/>
            <a:ext cx="314036" cy="360219"/>
          </a:xfrm>
          <a:custGeom>
            <a:avLst/>
            <a:gdLst>
              <a:gd name="connsiteX0" fmla="*/ 314036 w 314036"/>
              <a:gd name="connsiteY0" fmla="*/ 360219 h 360219"/>
              <a:gd name="connsiteX1" fmla="*/ 101600 w 314036"/>
              <a:gd name="connsiteY1" fmla="*/ 295564 h 360219"/>
              <a:gd name="connsiteX2" fmla="*/ 110836 w 314036"/>
              <a:gd name="connsiteY2" fmla="*/ 92364 h 360219"/>
              <a:gd name="connsiteX3" fmla="*/ 0 w 314036"/>
              <a:gd name="connsiteY3" fmla="*/ 0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036" h="360219">
                <a:moveTo>
                  <a:pt x="314036" y="360219"/>
                </a:moveTo>
                <a:cubicBezTo>
                  <a:pt x="224751" y="350212"/>
                  <a:pt x="135467" y="340206"/>
                  <a:pt x="101600" y="295564"/>
                </a:cubicBezTo>
                <a:cubicBezTo>
                  <a:pt x="67733" y="250922"/>
                  <a:pt x="127769" y="141625"/>
                  <a:pt x="110836" y="92364"/>
                </a:cubicBezTo>
                <a:cubicBezTo>
                  <a:pt x="93903" y="43103"/>
                  <a:pt x="46951" y="21551"/>
                  <a:pt x="0" y="0"/>
                </a:cubicBezTo>
              </a:path>
            </a:pathLst>
          </a:custGeom>
          <a:noFill/>
          <a:ln w="38100">
            <a:solidFill>
              <a:srgbClr val="008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20"/>
          <p:cNvGrpSpPr/>
          <p:nvPr/>
        </p:nvGrpSpPr>
        <p:grpSpPr>
          <a:xfrm>
            <a:off x="7227065" y="3309651"/>
            <a:ext cx="1752600" cy="1371600"/>
            <a:chOff x="5715000" y="1828800"/>
            <a:chExt cx="1752600" cy="1371600"/>
          </a:xfrm>
        </p:grpSpPr>
        <p:cxnSp>
          <p:nvCxnSpPr>
            <p:cNvPr id="61" name="Straight Arrow Connector 60"/>
            <p:cNvCxnSpPr/>
            <p:nvPr/>
          </p:nvCxnSpPr>
          <p:spPr>
            <a:xfrm flipV="1">
              <a:off x="5804720" y="2254605"/>
              <a:ext cx="304800" cy="51491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urved Connector 63"/>
            <p:cNvCxnSpPr>
              <a:stCxn id="65" idx="6"/>
              <a:endCxn id="65" idx="0"/>
            </p:cNvCxnSpPr>
            <p:nvPr/>
          </p:nvCxnSpPr>
          <p:spPr>
            <a:xfrm flipH="1" flipV="1">
              <a:off x="6248400" y="1828800"/>
              <a:ext cx="228600" cy="228600"/>
            </a:xfrm>
            <a:prstGeom prst="curvedConnector4">
              <a:avLst>
                <a:gd name="adj1" fmla="val -100000"/>
                <a:gd name="adj2" fmla="val 200000"/>
              </a:avLst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Why Teleports Solve the Problem?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9824" y="1690688"/>
            <a:ext cx="10515600" cy="49084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872" indent="0">
              <a:buNone/>
            </a:pPr>
            <a:r>
              <a:rPr lang="en-US" b="1" dirty="0">
                <a:solidFill>
                  <a:srgbClr val="0000FF"/>
                </a:solidFill>
              </a:rPr>
              <a:t>Why are dead-ends and spider traps a problem </a:t>
            </a:r>
            <a:r>
              <a:rPr lang="en-US" b="1" dirty="0" smtClean="0"/>
              <a:t>and </a:t>
            </a:r>
            <a:r>
              <a:rPr lang="en-US" b="1" dirty="0">
                <a:solidFill>
                  <a:srgbClr val="D600B7"/>
                </a:solidFill>
              </a:rPr>
              <a:t>why do teleports solve the problem</a:t>
            </a:r>
            <a:r>
              <a:rPr lang="en-US" b="1" dirty="0" smtClean="0">
                <a:solidFill>
                  <a:srgbClr val="D600B7"/>
                </a:solidFill>
              </a:rPr>
              <a:t>?</a:t>
            </a:r>
          </a:p>
          <a:p>
            <a:pPr marL="118872" indent="0">
              <a:buNone/>
            </a:pPr>
            <a:endParaRPr lang="en-US" b="1" dirty="0">
              <a:solidFill>
                <a:srgbClr val="FF0066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00FF"/>
                </a:solidFill>
              </a:rPr>
              <a:t>Spider-traps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are not a problem, but with traps PageRank scores are </a:t>
            </a:r>
            <a:r>
              <a:rPr lang="en-US" b="1" dirty="0"/>
              <a:t>not</a:t>
            </a:r>
            <a:r>
              <a:rPr lang="en-US" dirty="0"/>
              <a:t> what we want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600B7"/>
                </a:solidFill>
              </a:rPr>
              <a:t>Solution:</a:t>
            </a:r>
            <a:r>
              <a:rPr lang="en-US" dirty="0"/>
              <a:t> Never get stuck in a spider trap by </a:t>
            </a:r>
            <a:br>
              <a:rPr lang="en-US" dirty="0"/>
            </a:br>
            <a:r>
              <a:rPr lang="en-US" dirty="0"/>
              <a:t>teleporting out of it in a finite number of </a:t>
            </a:r>
            <a:r>
              <a:rPr lang="en-US" dirty="0" smtClean="0"/>
              <a:t>steps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00FF"/>
                </a:solidFill>
              </a:rPr>
              <a:t>Dead-ends</a:t>
            </a:r>
            <a:r>
              <a:rPr lang="en-US" dirty="0"/>
              <a:t> are a problem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matrix is not column stochastic so our initial assumptions are not met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600B7"/>
                </a:solidFill>
              </a:rPr>
              <a:t>Solution:</a:t>
            </a:r>
            <a:r>
              <a:rPr lang="en-US" dirty="0"/>
              <a:t> Make matrix column stochastic by always teleporting when there is nowhere else to go</a:t>
            </a:r>
          </a:p>
        </p:txBody>
      </p:sp>
    </p:spTree>
    <p:extLst>
      <p:ext uri="{BB962C8B-B14F-4D97-AF65-F5344CB8AC3E}">
        <p14:creationId xmlns:p14="http://schemas.microsoft.com/office/powerpoint/2010/main" val="63799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Solution: Random Teleports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9824" y="1690688"/>
            <a:ext cx="10515600" cy="490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b="1" u="sng" dirty="0">
                <a:solidFill>
                  <a:srgbClr val="D60093"/>
                </a:solidFill>
              </a:rPr>
              <a:t>Google’s solution that does it all:</a:t>
            </a:r>
            <a:br>
              <a:rPr lang="en-US" b="1" u="sng" dirty="0">
                <a:solidFill>
                  <a:srgbClr val="D60093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At each step, random surfer has two options: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With probability </a:t>
            </a:r>
            <a:r>
              <a:rPr lang="en-US" b="1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</a:t>
            </a:r>
            <a:r>
              <a:rPr lang="en-US" dirty="0"/>
              <a:t>,  follow a link at random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With probability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1-</a:t>
            </a:r>
            <a:r>
              <a:rPr lang="en-US" b="1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</a:t>
            </a:r>
            <a:r>
              <a:rPr lang="en-US" dirty="0"/>
              <a:t>, jump to some random page</a:t>
            </a:r>
          </a:p>
          <a:p>
            <a:pPr lvl="8">
              <a:buFont typeface="Wingdings" panose="05000000000000000000" pitchFamily="2" charset="2"/>
              <a:buChar char="§"/>
            </a:pPr>
            <a:endParaRPr lang="en-US" b="1" dirty="0">
              <a:solidFill>
                <a:srgbClr val="0000F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00FF"/>
                </a:solidFill>
              </a:rPr>
              <a:t>PageRank equation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Brin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-Page, 98]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64991" y="4236407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8000"/>
                </a:solidFill>
              </a:rPr>
              <a:t>d</a:t>
            </a:r>
            <a:r>
              <a:rPr lang="en-US" baseline="-25000" dirty="0" smtClean="0">
                <a:solidFill>
                  <a:srgbClr val="008000"/>
                </a:solidFill>
              </a:rPr>
              <a:t>i</a:t>
            </a:r>
            <a:r>
              <a:rPr lang="en-US" dirty="0" smtClean="0">
                <a:solidFill>
                  <a:srgbClr val="008000"/>
                </a:solidFill>
              </a:rPr>
              <a:t> … out-degree </a:t>
            </a:r>
            <a:br>
              <a:rPr lang="en-US" dirty="0" smtClean="0">
                <a:solidFill>
                  <a:srgbClr val="008000"/>
                </a:solidFill>
              </a:rPr>
            </a:br>
            <a:r>
              <a:rPr lang="en-US" dirty="0" smtClean="0">
                <a:solidFill>
                  <a:srgbClr val="008000"/>
                </a:solidFill>
              </a:rPr>
              <a:t>of node i</a:t>
            </a:r>
            <a:endParaRPr lang="en-US" dirty="0">
              <a:solidFill>
                <a:srgbClr val="008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63258" y="5768107"/>
                <a:ext cx="67818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This formulation assumes that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solidFill>
                          <a:srgbClr val="008000"/>
                        </a:solidFill>
                        <a:latin typeface="Cambria Math"/>
                        <a:cs typeface="Arial" pitchFamily="34" charset="0"/>
                      </a:rPr>
                      <m:t>𝑴</m:t>
                    </m:r>
                  </m:oMath>
                </a14:m>
                <a:r>
                  <a:rPr lang="en-US" sz="1600" dirty="0" smtClean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 has no dead ends. </a:t>
                </a:r>
                <a:r>
                  <a:rPr lang="en-US" sz="1600" dirty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600" dirty="0" smtClean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We can either preprocess matrix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solidFill>
                          <a:srgbClr val="008000"/>
                        </a:solidFill>
                        <a:latin typeface="Cambria Math"/>
                        <a:cs typeface="Arial" pitchFamily="34" charset="0"/>
                      </a:rPr>
                      <m:t>𝑴</m:t>
                    </m:r>
                  </m:oMath>
                </a14:m>
                <a:r>
                  <a:rPr lang="en-US" sz="1600" dirty="0" smtClean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 to remove all dead ends or explicitly follow random </a:t>
                </a:r>
                <a:r>
                  <a:rPr lang="en-US" sz="1600" dirty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teleport links </a:t>
                </a:r>
                <a:r>
                  <a:rPr lang="en-US" sz="1600" dirty="0" smtClean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with probability 1.0 </a:t>
                </a:r>
                <a:r>
                  <a:rPr lang="en-US" sz="1600" dirty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from </a:t>
                </a:r>
                <a:r>
                  <a:rPr lang="en-US" sz="1600" dirty="0" smtClean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dead-ends.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258" y="5768107"/>
                <a:ext cx="6781800" cy="830997"/>
              </a:xfrm>
              <a:prstGeom prst="rect">
                <a:avLst/>
              </a:prstGeom>
              <a:blipFill>
                <a:blip r:embed="rId3"/>
                <a:stretch>
                  <a:fillRect t="-2190" r="-539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325682" y="4133077"/>
                <a:ext cx="5256952" cy="1499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/>
                              <a:cs typeface="Times New Roman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i="1" dirty="0">
                              <a:latin typeface="Cambria Math"/>
                              <a:cs typeface="Times New Roman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600" i="1" dirty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i="1" dirty="0">
                              <a:latin typeface="Cambria Math"/>
                              <a:cs typeface="Times New Roman" pitchFamily="18" charset="0"/>
                            </a:rPr>
                            <m:t>𝑖</m:t>
                          </m:r>
                          <m:r>
                            <a:rPr lang="en-US" sz="3600" i="1" dirty="0">
                              <a:latin typeface="Cambria Math"/>
                              <a:cs typeface="Times New Roman" pitchFamily="18" charset="0"/>
                            </a:rPr>
                            <m:t>→</m:t>
                          </m:r>
                          <m:r>
                            <a:rPr lang="en-US" sz="3600" i="1" dirty="0">
                              <a:latin typeface="Cambria Math"/>
                              <a:cs typeface="Times New Roman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3600" i="1" dirty="0">
                              <a:latin typeface="Cambria Math"/>
                              <a:cs typeface="Times New Roman" pitchFamily="18" charset="0"/>
                            </a:rPr>
                            <m:t>𝛽</m:t>
                          </m:r>
                          <m:r>
                            <a:rPr lang="en-US" sz="3600" i="1" dirty="0">
                              <a:latin typeface="Cambria Math"/>
                              <a:cs typeface="Times New Roman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>
                                      <a:latin typeface="Cambria Math"/>
                                      <a:cs typeface="Times New Roman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 dirty="0"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>
                                      <a:latin typeface="Cambria Math"/>
                                      <a:cs typeface="Times New Roman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3600" i="1" dirty="0"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3600" i="1" dirty="0">
                          <a:latin typeface="Cambria Math"/>
                          <a:cs typeface="Times New Roman" pitchFamily="18" charset="0"/>
                        </a:rPr>
                        <m:t>+(1−</m:t>
                      </m:r>
                      <m:r>
                        <a:rPr lang="en-US" sz="3600" i="1" dirty="0">
                          <a:latin typeface="Cambria Math"/>
                          <a:cs typeface="Times New Roman" pitchFamily="18" charset="0"/>
                        </a:rPr>
                        <m:t>𝛽</m:t>
                      </m:r>
                      <m:r>
                        <a:rPr lang="en-US" sz="3600" i="1" dirty="0">
                          <a:latin typeface="Cambria Math"/>
                          <a:cs typeface="Times New Roman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36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3600" i="1" dirty="0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 dirty="0">
                              <a:latin typeface="Cambria Math"/>
                              <a:cs typeface="Times New Roman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3600" i="1" dirty="0">
                  <a:latin typeface="Times New Roman" pitchFamily="18" charset="0"/>
                  <a:cs typeface="Times New Roman" pitchFamily="18" charset="0"/>
                  <a:sym typeface="Symbol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682" y="4133077"/>
                <a:ext cx="5256952" cy="14993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86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The Google Matrix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>
              <a:xfrm>
                <a:off x="829824" y="1690688"/>
                <a:ext cx="10515600" cy="4908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rgbClr val="0000FF"/>
                    </a:solidFill>
                  </a:rPr>
                  <a:t>PageRank </a:t>
                </a:r>
                <a:r>
                  <a:rPr lang="en-US" b="1" dirty="0" smtClean="0">
                    <a:solidFill>
                      <a:srgbClr val="0000FF"/>
                    </a:solidFill>
                  </a:rPr>
                  <a:t>equation</a:t>
                </a: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/>
                        <a:cs typeface="Times New Roman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 dirty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/>
                            <a:cs typeface="Times New Roman" pitchFamily="18" charset="0"/>
                          </a:rPr>
                          <m:t>→</m:t>
                        </m:r>
                        <m:r>
                          <a:rPr lang="en-US" i="1" dirty="0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i="1" dirty="0">
                            <a:latin typeface="Cambria Math"/>
                            <a:cs typeface="Times New Roman" pitchFamily="18" charset="0"/>
                          </a:rPr>
                          <m:t>𝛽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/>
                                    <a:cs typeface="Times New Roman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/>
                                    <a:cs typeface="Times New Roman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i="1" dirty="0">
                        <a:latin typeface="Cambria Math"/>
                        <a:cs typeface="Times New Roman" pitchFamily="18" charset="0"/>
                      </a:rPr>
                      <m:t>+(1−</m:t>
                    </m:r>
                    <m:r>
                      <a:rPr lang="en-US" i="1" dirty="0">
                        <a:latin typeface="Cambria Math"/>
                        <a:cs typeface="Times New Roman" pitchFamily="18" charset="0"/>
                      </a:rPr>
                      <m:t>𝛽</m:t>
                    </m:r>
                    <m:r>
                      <a:rPr lang="en-US" i="1" dirty="0">
                        <a:latin typeface="Cambria Math"/>
                        <a:cs typeface="Times New Roman" pitchFamily="18" charset="0"/>
                      </a:rPr>
                      <m:t>)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b="1" dirty="0">
                  <a:solidFill>
                    <a:schemeClr val="accent3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rgbClr val="008000"/>
                    </a:solidFill>
                  </a:rPr>
                  <a:t>The Google Matrix </a:t>
                </a:r>
                <a:r>
                  <a:rPr lang="en-US" b="1" i="1" dirty="0">
                    <a:solidFill>
                      <a:srgbClr val="008000"/>
                    </a:solidFill>
                  </a:rPr>
                  <a:t>A</a:t>
                </a:r>
                <a:r>
                  <a:rPr lang="en-US" b="1" dirty="0">
                    <a:solidFill>
                      <a:srgbClr val="008000"/>
                    </a:solidFill>
                  </a:rPr>
                  <a:t>:</a:t>
                </a:r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𝛽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𝑀</m:t>
                      </m:r>
                      <m:r>
                        <a:rPr lang="en-US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1−</m:t>
                          </m:r>
                          <m:r>
                            <a:rPr lang="en-US" i="1">
                              <a:latin typeface="Cambria Math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  <m:r>
                            <a:rPr lang="en-US" i="1">
                              <a:latin typeface="Cambria Math"/>
                            </a:rPr>
                            <m:t>×</m:t>
                          </m:r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rgbClr val="D60093"/>
                    </a:solidFill>
                  </a:rPr>
                  <a:t>We have a recursive problem: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8000"/>
                        </a:solidFill>
                        <a:latin typeface="Cambria Math"/>
                      </a:rPr>
                      <m:t>𝒓</m:t>
                    </m:r>
                    <m:r>
                      <a:rPr lang="en-US" b="1" i="1">
                        <a:solidFill>
                          <a:srgbClr val="008000"/>
                        </a:solidFill>
                        <a:latin typeface="Cambria Math"/>
                      </a:rPr>
                      <m:t>=</m:t>
                    </m:r>
                    <m:r>
                      <a:rPr lang="en-US" b="1" i="1">
                        <a:solidFill>
                          <a:srgbClr val="008000"/>
                        </a:solidFill>
                        <a:latin typeface="Cambria Math"/>
                      </a:rPr>
                      <m:t>𝑨</m:t>
                    </m:r>
                    <m:r>
                      <a:rPr lang="en-US" b="1" i="1">
                        <a:solidFill>
                          <a:srgbClr val="008000"/>
                        </a:solidFill>
                        <a:latin typeface="Cambria Math"/>
                      </a:rPr>
                      <m:t>⋅</m:t>
                    </m:r>
                    <m:r>
                      <a:rPr lang="en-US" b="1" i="1">
                        <a:solidFill>
                          <a:srgbClr val="008000"/>
                        </a:solidFill>
                        <a:latin typeface="Cambria Math"/>
                      </a:rPr>
                      <m:t>𝒓</m:t>
                    </m:r>
                  </m:oMath>
                </a14:m>
                <a:r>
                  <a:rPr lang="en-US" b="1" dirty="0">
                    <a:solidFill>
                      <a:srgbClr val="D60093"/>
                    </a:solidFill>
                  </a:rPr>
                  <a:t> </a:t>
                </a:r>
                <a:br>
                  <a:rPr lang="en-US" b="1" dirty="0">
                    <a:solidFill>
                      <a:srgbClr val="D60093"/>
                    </a:solidFill>
                  </a:rPr>
                </a:br>
                <a:r>
                  <a:rPr lang="en-US" b="1" dirty="0"/>
                  <a:t>And the Power method still works!</a:t>
                </a:r>
                <a:endParaRPr lang="en-US" b="1" baseline="300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rgbClr val="0000FF"/>
                    </a:solidFill>
                    <a:sym typeface="Symbol"/>
                  </a:rPr>
                  <a:t>What is </a:t>
                </a:r>
                <a:r>
                  <a:rPr lang="en-US" b="1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 </a:t>
                </a:r>
                <a:r>
                  <a:rPr lang="en-US" b="1" dirty="0">
                    <a:solidFill>
                      <a:srgbClr val="0000FF"/>
                    </a:solidFill>
                    <a:sym typeface="Symbol"/>
                  </a:rPr>
                  <a:t>?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>
                    <a:sym typeface="Symbol"/>
                  </a:rPr>
                  <a:t>In practice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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=0.8,0.9 </a:t>
                </a:r>
                <a:r>
                  <a:rPr lang="en-US" dirty="0">
                    <a:sym typeface="Symbol"/>
                  </a:rPr>
                  <a:t>(make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5</a:t>
                </a:r>
                <a:r>
                  <a:rPr lang="en-US" dirty="0">
                    <a:sym typeface="Symbol"/>
                  </a:rPr>
                  <a:t> steps on avg., jump)</a:t>
                </a: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24" y="1690688"/>
                <a:ext cx="10515600" cy="4908416"/>
              </a:xfrm>
              <a:prstGeom prst="rect">
                <a:avLst/>
              </a:prstGeom>
              <a:blipFill>
                <a:blip r:embed="rId3"/>
                <a:stretch>
                  <a:fillRect l="-986" t="-1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8465616" y="3752161"/>
            <a:ext cx="2408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[1/N]</a:t>
            </a:r>
            <a:r>
              <a:rPr lang="en-US" sz="1600" baseline="-25000" dirty="0" err="1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NxN</a:t>
            </a:r>
            <a:r>
              <a:rPr lang="en-US" sz="16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…N by N matrix</a:t>
            </a:r>
            <a:br>
              <a:rPr lang="en-US" sz="16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where all entries are 1/N</a:t>
            </a:r>
            <a:endParaRPr lang="en-US" sz="1600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0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Graph Data: Interaction Networks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146" name="Picture 2" descr="The conversation on Twitter around Trump’s impeachment on December 18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9" y="1307511"/>
            <a:ext cx="12191999" cy="487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727563" y="6180892"/>
            <a:ext cx="873687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Polarity of Twitter handles from their interactions</a:t>
            </a:r>
            <a:r>
              <a:rPr lang="en-US" sz="2000" b="1" dirty="0"/>
              <a:t>: </a:t>
            </a:r>
            <a:r>
              <a:rPr lang="en-US" dirty="0"/>
              <a:t>https://towardsdatascience.com/a-radiography-of-trumps-impeachment-86284710ae1d</a:t>
            </a:r>
            <a:endParaRPr lang="en-US" sz="1600" dirty="0" smtClean="0">
              <a:solidFill>
                <a:srgbClr val="D600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95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C6F4FA-43CA-461C-AFC6-0FE30265DD3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Random Teleports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55A11"/>
                        </a:solidFill>
                        <a:latin typeface="Cambria Math"/>
                        <a:cs typeface="Times New Roman" pitchFamily="18" charset="0"/>
                      </a:rPr>
                      <m:t>𝛽</m:t>
                    </m:r>
                  </m:oMath>
                </a14:m>
                <a:r>
                  <a:rPr lang="en-US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=0.8)</a:t>
                </a:r>
                <a:endParaRPr lang="en-US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C6F4FA-43CA-461C-AFC6-0FE30265DD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29"/>
          <p:cNvSpPr txBox="1">
            <a:spLocks noChangeArrowheads="1"/>
          </p:cNvSpPr>
          <p:nvPr/>
        </p:nvSpPr>
        <p:spPr bwMode="auto">
          <a:xfrm>
            <a:off x="2698215" y="5496970"/>
            <a:ext cx="7969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y</a:t>
            </a:r>
          </a:p>
          <a:p>
            <a:r>
              <a:rPr lang="en-US" sz="2400">
                <a:latin typeface="Times New Roman" pitchFamily="18" charset="0"/>
              </a:rPr>
              <a:t>a    =</a:t>
            </a:r>
          </a:p>
          <a:p>
            <a:r>
              <a:rPr lang="en-US" sz="2400">
                <a:latin typeface="Times New Roman" pitchFamily="18" charset="0"/>
              </a:rPr>
              <a:t>m</a:t>
            </a:r>
          </a:p>
        </p:txBody>
      </p:sp>
      <p:sp>
        <p:nvSpPr>
          <p:cNvPr id="8" name="Text Box 30"/>
          <p:cNvSpPr txBox="1">
            <a:spLocks noChangeArrowheads="1"/>
          </p:cNvSpPr>
          <p:nvPr/>
        </p:nvSpPr>
        <p:spPr bwMode="auto">
          <a:xfrm>
            <a:off x="4085690" y="5531895"/>
            <a:ext cx="57740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</a:rPr>
              <a:t>1/3</a:t>
            </a:r>
            <a:endParaRPr lang="en-US" sz="2400" dirty="0">
              <a:latin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</a:rPr>
              <a:t>1/3</a:t>
            </a:r>
            <a:endParaRPr lang="en-US" sz="2400" dirty="0">
              <a:latin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</a:rPr>
              <a:t>1/3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4847690" y="5531895"/>
            <a:ext cx="7232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</a:rPr>
              <a:t>0.33</a:t>
            </a:r>
            <a:endParaRPr lang="en-US" sz="2400" dirty="0">
              <a:latin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</a:rPr>
              <a:t>0.20</a:t>
            </a:r>
            <a:endParaRPr lang="en-US" sz="2400" dirty="0">
              <a:latin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</a:rPr>
              <a:t>0.46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" name="Text Box 32"/>
          <p:cNvSpPr txBox="1">
            <a:spLocks noChangeArrowheads="1"/>
          </p:cNvSpPr>
          <p:nvPr/>
        </p:nvSpPr>
        <p:spPr bwMode="auto">
          <a:xfrm>
            <a:off x="5685890" y="5531895"/>
            <a:ext cx="7232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</a:rPr>
              <a:t>0.24</a:t>
            </a:r>
            <a:endParaRPr lang="en-US" sz="2400" dirty="0">
              <a:latin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</a:rPr>
              <a:t>0.20</a:t>
            </a:r>
            <a:endParaRPr lang="en-US" sz="2400" dirty="0">
              <a:latin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</a:rPr>
              <a:t>0.52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1" name="Text Box 33"/>
          <p:cNvSpPr txBox="1">
            <a:spLocks noChangeArrowheads="1"/>
          </p:cNvSpPr>
          <p:nvPr/>
        </p:nvSpPr>
        <p:spPr bwMode="auto">
          <a:xfrm>
            <a:off x="6600290" y="5531895"/>
            <a:ext cx="7232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</a:rPr>
              <a:t>0.26</a:t>
            </a:r>
            <a:endParaRPr lang="en-US" sz="2400" dirty="0">
              <a:latin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</a:rPr>
              <a:t>0.18</a:t>
            </a:r>
            <a:endParaRPr lang="en-US" sz="2400" dirty="0">
              <a:latin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</a:rPr>
              <a:t>0.56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2" name="Text Box 34"/>
          <p:cNvSpPr txBox="1">
            <a:spLocks noChangeArrowheads="1"/>
          </p:cNvSpPr>
          <p:nvPr/>
        </p:nvSpPr>
        <p:spPr bwMode="auto">
          <a:xfrm>
            <a:off x="8505290" y="5531895"/>
            <a:ext cx="88517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itchFamily="18" charset="0"/>
              </a:rPr>
              <a:t>  </a:t>
            </a:r>
            <a:r>
              <a:rPr lang="en-US" sz="2400" dirty="0" smtClean="0">
                <a:latin typeface="Times New Roman" pitchFamily="18" charset="0"/>
              </a:rPr>
              <a:t>7/33</a:t>
            </a:r>
            <a:endParaRPr lang="en-US" sz="2400" dirty="0">
              <a:latin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</a:rPr>
              <a:t>  </a:t>
            </a:r>
            <a:r>
              <a:rPr lang="en-US" sz="2400" dirty="0" smtClean="0">
                <a:latin typeface="Times New Roman" pitchFamily="18" charset="0"/>
              </a:rPr>
              <a:t>5/33</a:t>
            </a:r>
            <a:endParaRPr lang="en-US" sz="2400" dirty="0">
              <a:latin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</a:rPr>
              <a:t>21/33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3" name="Text Box 35"/>
          <p:cNvSpPr txBox="1">
            <a:spLocks noChangeArrowheads="1"/>
          </p:cNvSpPr>
          <p:nvPr/>
        </p:nvSpPr>
        <p:spPr bwMode="auto">
          <a:xfrm>
            <a:off x="7575015" y="5877970"/>
            <a:ext cx="565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. . .</a:t>
            </a:r>
          </a:p>
        </p:txBody>
      </p:sp>
      <p:cxnSp>
        <p:nvCxnSpPr>
          <p:cNvPr id="14" name="Straight Arrow Connector 13"/>
          <p:cNvCxnSpPr>
            <a:stCxn id="21" idx="3"/>
            <a:endCxn id="20" idx="5"/>
          </p:cNvCxnSpPr>
          <p:nvPr/>
        </p:nvCxnSpPr>
        <p:spPr>
          <a:xfrm flipH="1" flipV="1">
            <a:off x="2725611" y="4466265"/>
            <a:ext cx="2461200" cy="185333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4"/>
            <a:endCxn id="20" idx="7"/>
          </p:cNvCxnSpPr>
          <p:nvPr/>
        </p:nvCxnSpPr>
        <p:spPr>
          <a:xfrm flipH="1">
            <a:off x="2725612" y="2507500"/>
            <a:ext cx="979205" cy="15729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1" idx="0"/>
            <a:endCxn id="19" idx="5"/>
          </p:cNvCxnSpPr>
          <p:nvPr/>
        </p:nvCxnSpPr>
        <p:spPr>
          <a:xfrm flipH="1" flipV="1">
            <a:off x="3898791" y="2427597"/>
            <a:ext cx="1481994" cy="1758294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0" idx="6"/>
            <a:endCxn id="21" idx="2"/>
          </p:cNvCxnSpPr>
          <p:nvPr/>
        </p:nvCxnSpPr>
        <p:spPr>
          <a:xfrm>
            <a:off x="2805957" y="4273363"/>
            <a:ext cx="2300508" cy="18533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9" idx="6"/>
            <a:endCxn id="19" idx="0"/>
          </p:cNvCxnSpPr>
          <p:nvPr/>
        </p:nvCxnSpPr>
        <p:spPr>
          <a:xfrm flipH="1" flipV="1">
            <a:off x="3704817" y="1961890"/>
            <a:ext cx="274320" cy="272805"/>
          </a:xfrm>
          <a:prstGeom prst="curvedConnector4">
            <a:avLst>
              <a:gd name="adj1" fmla="val -83333"/>
              <a:gd name="adj2" fmla="val 183796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430497" y="1961890"/>
            <a:ext cx="548640" cy="5456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</a:t>
            </a:r>
            <a:endParaRPr lang="en-US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257317" y="4000558"/>
            <a:ext cx="548640" cy="5456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</a:t>
            </a:r>
            <a:endParaRPr lang="en-US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106465" y="4185891"/>
            <a:ext cx="548640" cy="5456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</a:t>
            </a:r>
            <a:endParaRPr lang="en-US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Curved Connector 21"/>
          <p:cNvCxnSpPr/>
          <p:nvPr/>
        </p:nvCxnSpPr>
        <p:spPr>
          <a:xfrm flipH="1" flipV="1">
            <a:off x="5426479" y="4229417"/>
            <a:ext cx="228600" cy="228600"/>
          </a:xfrm>
          <a:prstGeom prst="curvedConnector4">
            <a:avLst>
              <a:gd name="adj1" fmla="val -100000"/>
              <a:gd name="adj2" fmla="val 200000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4"/>
            <a:endCxn id="21" idx="1"/>
          </p:cNvCxnSpPr>
          <p:nvPr/>
        </p:nvCxnSpPr>
        <p:spPr>
          <a:xfrm>
            <a:off x="3704817" y="2507500"/>
            <a:ext cx="1481994" cy="1758294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0"/>
            <a:endCxn id="19" idx="3"/>
          </p:cNvCxnSpPr>
          <p:nvPr/>
        </p:nvCxnSpPr>
        <p:spPr>
          <a:xfrm flipV="1">
            <a:off x="2531637" y="2427597"/>
            <a:ext cx="979206" cy="157296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18135060">
            <a:off x="2489726" y="3090539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7/15</a:t>
            </a:r>
          </a:p>
        </p:txBody>
      </p:sp>
      <p:sp>
        <p:nvSpPr>
          <p:cNvPr id="26" name="TextBox 25"/>
          <p:cNvSpPr txBox="1"/>
          <p:nvPr/>
        </p:nvSpPr>
        <p:spPr>
          <a:xfrm rot="318447">
            <a:off x="3477543" y="4044034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7/15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419834">
            <a:off x="3434921" y="450198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1/15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61448" y="368351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13/15</a:t>
            </a:r>
          </a:p>
        </p:txBody>
      </p:sp>
      <p:sp>
        <p:nvSpPr>
          <p:cNvPr id="29" name="TextBox 28"/>
          <p:cNvSpPr txBox="1"/>
          <p:nvPr/>
        </p:nvSpPr>
        <p:spPr>
          <a:xfrm rot="2896627">
            <a:off x="4484560" y="3038819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1/15</a:t>
            </a:r>
          </a:p>
        </p:txBody>
      </p:sp>
      <p:sp>
        <p:nvSpPr>
          <p:cNvPr id="30" name="TextBox 29"/>
          <p:cNvSpPr txBox="1"/>
          <p:nvPr/>
        </p:nvSpPr>
        <p:spPr>
          <a:xfrm rot="2760934">
            <a:off x="4016574" y="3284862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1/15</a:t>
            </a:r>
          </a:p>
        </p:txBody>
      </p:sp>
      <p:sp>
        <p:nvSpPr>
          <p:cNvPr id="31" name="TextBox 30"/>
          <p:cNvSpPr txBox="1"/>
          <p:nvPr/>
        </p:nvSpPr>
        <p:spPr>
          <a:xfrm rot="2424277">
            <a:off x="1842267" y="476269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1/15</a:t>
            </a:r>
          </a:p>
        </p:txBody>
      </p:sp>
      <p:cxnSp>
        <p:nvCxnSpPr>
          <p:cNvPr id="32" name="Curved Connector 31"/>
          <p:cNvCxnSpPr>
            <a:stCxn id="20" idx="4"/>
            <a:endCxn id="20" idx="2"/>
          </p:cNvCxnSpPr>
          <p:nvPr/>
        </p:nvCxnSpPr>
        <p:spPr>
          <a:xfrm rot="5400000" flipH="1">
            <a:off x="2258074" y="4272606"/>
            <a:ext cx="272805" cy="274320"/>
          </a:xfrm>
          <a:prstGeom prst="curvedConnector4">
            <a:avLst>
              <a:gd name="adj1" fmla="val -83796"/>
              <a:gd name="adj2" fmla="val 183333"/>
            </a:avLst>
          </a:prstGeom>
          <a:ln w="28575">
            <a:solidFill>
              <a:srgbClr val="008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179729" y="1728976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7/15</a:t>
            </a:r>
          </a:p>
        </p:txBody>
      </p:sp>
      <p:sp>
        <p:nvSpPr>
          <p:cNvPr id="34" name="TextBox 33"/>
          <p:cNvSpPr txBox="1"/>
          <p:nvPr/>
        </p:nvSpPr>
        <p:spPr>
          <a:xfrm rot="18135060">
            <a:off x="3013890" y="320599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7/15</a:t>
            </a:r>
          </a:p>
        </p:txBody>
      </p:sp>
      <p:sp>
        <p:nvSpPr>
          <p:cNvPr id="35" name="Rectangle 43"/>
          <p:cNvSpPr>
            <a:spLocks noChangeArrowheads="1"/>
          </p:cNvSpPr>
          <p:nvPr/>
        </p:nvSpPr>
        <p:spPr bwMode="auto">
          <a:xfrm>
            <a:off x="6695117" y="2038284"/>
            <a:ext cx="13716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orbel" pitchFamily="34" charset="0"/>
            </a:endParaRPr>
          </a:p>
        </p:txBody>
      </p:sp>
      <p:sp>
        <p:nvSpPr>
          <p:cNvPr id="36" name="Text Box 44"/>
          <p:cNvSpPr txBox="1">
            <a:spLocks noChangeArrowheads="1"/>
          </p:cNvSpPr>
          <p:nvPr/>
        </p:nvSpPr>
        <p:spPr bwMode="auto">
          <a:xfrm>
            <a:off x="6291892" y="2003359"/>
            <a:ext cx="181652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itchFamily="18" charset="0"/>
              </a:rPr>
              <a:t>     1/2 1/2   </a:t>
            </a:r>
            <a:r>
              <a:rPr lang="en-US" sz="2400" dirty="0" smtClean="0">
                <a:latin typeface="Times New Roman" pitchFamily="18" charset="0"/>
              </a:rPr>
              <a:t>0</a:t>
            </a:r>
            <a:endParaRPr lang="en-US" sz="2400" dirty="0">
              <a:latin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</a:rPr>
              <a:t>     1/2   0    </a:t>
            </a:r>
            <a:r>
              <a:rPr lang="en-US" sz="2400" dirty="0" smtClean="0">
                <a:latin typeface="Times New Roman" pitchFamily="18" charset="0"/>
              </a:rPr>
              <a:t>0</a:t>
            </a:r>
            <a:endParaRPr lang="en-US" sz="2400" dirty="0">
              <a:latin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</a:rPr>
              <a:t>      0   1/2   </a:t>
            </a:r>
            <a:r>
              <a:rPr lang="en-US" sz="2400" dirty="0" smtClean="0">
                <a:latin typeface="Times New Roman" pitchFamily="18" charset="0"/>
              </a:rPr>
              <a:t>1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37" name="Rectangle 45"/>
          <p:cNvSpPr>
            <a:spLocks noChangeArrowheads="1"/>
          </p:cNvSpPr>
          <p:nvPr/>
        </p:nvSpPr>
        <p:spPr bwMode="auto">
          <a:xfrm>
            <a:off x="9251415" y="2038284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orbel" pitchFamily="34" charset="0"/>
            </a:endParaRPr>
          </a:p>
        </p:txBody>
      </p:sp>
      <p:sp>
        <p:nvSpPr>
          <p:cNvPr id="38" name="Text Box 46"/>
          <p:cNvSpPr txBox="1">
            <a:spLocks noChangeArrowheads="1"/>
          </p:cNvSpPr>
          <p:nvPr/>
        </p:nvSpPr>
        <p:spPr bwMode="auto">
          <a:xfrm>
            <a:off x="8959315" y="2003359"/>
            <a:ext cx="1733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itchFamily="18" charset="0"/>
              </a:rPr>
              <a:t>   1/3 1/3 1/3</a:t>
            </a:r>
          </a:p>
          <a:p>
            <a:r>
              <a:rPr lang="en-US" sz="2400" dirty="0">
                <a:latin typeface="Times New Roman" pitchFamily="18" charset="0"/>
              </a:rPr>
              <a:t>   1/3 1/3 1/3</a:t>
            </a:r>
          </a:p>
          <a:p>
            <a:r>
              <a:rPr lang="en-US" sz="2400" dirty="0">
                <a:latin typeface="Times New Roman" pitchFamily="18" charset="0"/>
              </a:rPr>
              <a:t>   1/3 1/3 1/3</a:t>
            </a:r>
          </a:p>
        </p:txBody>
      </p:sp>
      <p:sp>
        <p:nvSpPr>
          <p:cNvPr id="39" name="Rectangle 47"/>
          <p:cNvSpPr>
            <a:spLocks noChangeArrowheads="1"/>
          </p:cNvSpPr>
          <p:nvPr/>
        </p:nvSpPr>
        <p:spPr bwMode="auto">
          <a:xfrm>
            <a:off x="7498815" y="3379424"/>
            <a:ext cx="2216150" cy="1260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orbel" pitchFamily="34" charset="0"/>
            </a:endParaRPr>
          </a:p>
        </p:txBody>
      </p:sp>
      <p:sp>
        <p:nvSpPr>
          <p:cNvPr id="40" name="Text Box 48"/>
          <p:cNvSpPr txBox="1">
            <a:spLocks noChangeArrowheads="1"/>
          </p:cNvSpPr>
          <p:nvPr/>
        </p:nvSpPr>
        <p:spPr bwMode="auto">
          <a:xfrm>
            <a:off x="7095590" y="3379424"/>
            <a:ext cx="275588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itchFamily="18" charset="0"/>
              </a:rPr>
              <a:t>y   7/15  7/15   1</a:t>
            </a:r>
            <a:r>
              <a:rPr lang="en-US" sz="2400" dirty="0" smtClean="0">
                <a:latin typeface="Times New Roman" pitchFamily="18" charset="0"/>
              </a:rPr>
              <a:t>/15</a:t>
            </a:r>
            <a:endParaRPr lang="en-US" sz="2400" dirty="0">
              <a:latin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</a:rPr>
              <a:t>a   7/15  1/15   </a:t>
            </a:r>
            <a:r>
              <a:rPr lang="en-US" sz="2400" dirty="0" smtClean="0">
                <a:latin typeface="Times New Roman" pitchFamily="18" charset="0"/>
              </a:rPr>
              <a:t>1/15</a:t>
            </a:r>
            <a:endParaRPr lang="en-US" sz="2400" dirty="0">
              <a:latin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</a:rPr>
              <a:t>m  1/15  7/15  </a:t>
            </a:r>
            <a:r>
              <a:rPr lang="en-US" sz="2400" dirty="0" smtClean="0">
                <a:latin typeface="Times New Roman" pitchFamily="18" charset="0"/>
              </a:rPr>
              <a:t>13/15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41" name="Text Box 49"/>
          <p:cNvSpPr txBox="1">
            <a:spLocks noChangeArrowheads="1"/>
          </p:cNvSpPr>
          <p:nvPr/>
        </p:nvSpPr>
        <p:spPr bwMode="auto">
          <a:xfrm>
            <a:off x="6139492" y="2343084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orbel" pitchFamily="34" charset="0"/>
              </a:rPr>
              <a:t>0.8</a:t>
            </a:r>
          </a:p>
        </p:txBody>
      </p:sp>
      <p:sp>
        <p:nvSpPr>
          <p:cNvPr id="42" name="Text Box 50"/>
          <p:cNvSpPr txBox="1">
            <a:spLocks noChangeArrowheads="1"/>
          </p:cNvSpPr>
          <p:nvPr/>
        </p:nvSpPr>
        <p:spPr bwMode="auto">
          <a:xfrm>
            <a:off x="8397340" y="2306572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orbel" pitchFamily="34" charset="0"/>
              </a:rPr>
              <a:t>+ 0.2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157322" y="150893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46615" y="1458567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4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sz="24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1/N]</a:t>
            </a:r>
            <a:r>
              <a:rPr lang="en-US" sz="2400" b="1" baseline="-25000" dirty="0" err="1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NxN</a:t>
            </a:r>
            <a:endParaRPr lang="en-US" sz="2400" b="1" baseline="-25000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543931" y="471609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785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0" grpId="0" autoUpdateAnimBg="0"/>
      <p:bldP spid="11" grpId="0" autoUpdateAnimBg="0"/>
      <p:bldP spid="12" grpId="0" autoUpdateAnimBg="0"/>
      <p:bldP spid="13" grpId="0" autoUpdateAnimBg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35" grpId="0" animBg="1"/>
      <p:bldP spid="36" grpId="0"/>
      <p:bldP spid="37" grpId="0" animBg="1"/>
      <p:bldP spid="38" grpId="0"/>
      <p:bldP spid="39" grpId="0" animBg="1"/>
      <p:bldP spid="40" grpId="0"/>
      <p:bldP spid="41" grpId="0"/>
      <p:bldP spid="42" grpId="0"/>
      <p:bldP spid="4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How do we actually compute PageRank?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9824" y="1690688"/>
            <a:ext cx="10515600" cy="490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600B7"/>
                </a:solidFill>
              </a:rPr>
              <a:t>Key step is matrix-vector </a:t>
            </a:r>
            <a:r>
              <a:rPr lang="en-US" b="1" dirty="0" smtClean="0">
                <a:solidFill>
                  <a:srgbClr val="D600B7"/>
                </a:solidFill>
              </a:rPr>
              <a:t>multiplication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en-US" b="1" i="1" dirty="0" err="1" smtClean="0"/>
              <a:t>r</a:t>
            </a:r>
            <a:r>
              <a:rPr lang="en-US" baseline="30000" dirty="0" err="1" smtClean="0"/>
              <a:t>new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i="1" dirty="0"/>
              <a:t>A </a:t>
            </a:r>
            <a:r>
              <a:rPr lang="en-US" b="1" dirty="0"/>
              <a:t>∙ </a:t>
            </a:r>
            <a:r>
              <a:rPr lang="en-US" b="1" i="1" dirty="0" err="1"/>
              <a:t>r</a:t>
            </a:r>
            <a:r>
              <a:rPr lang="en-US" baseline="30000" dirty="0" err="1"/>
              <a:t>old</a:t>
            </a:r>
            <a:endParaRPr lang="en-US" baseline="30000" dirty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Easy </a:t>
            </a:r>
            <a:r>
              <a:rPr lang="en-US" dirty="0"/>
              <a:t>if we have enough main memory to hold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 err="1"/>
              <a:t>r</a:t>
            </a:r>
            <a:r>
              <a:rPr lang="en-US" baseline="30000" dirty="0" err="1"/>
              <a:t>old</a:t>
            </a:r>
            <a:r>
              <a:rPr lang="en-US" dirty="0"/>
              <a:t>, </a:t>
            </a:r>
            <a:r>
              <a:rPr lang="en-US" b="1" dirty="0" err="1" smtClean="0"/>
              <a:t>r</a:t>
            </a:r>
            <a:r>
              <a:rPr lang="en-US" baseline="30000" dirty="0" err="1" smtClean="0"/>
              <a:t>new</a:t>
            </a:r>
            <a:endParaRPr lang="en-US" baseline="300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600B7"/>
                </a:solidFill>
              </a:rPr>
              <a:t>Say N = 1 billion pages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We need 4 bytes for </a:t>
            </a:r>
            <a:r>
              <a:rPr lang="en-US" dirty="0" smtClean="0"/>
              <a:t>each </a:t>
            </a:r>
            <a:r>
              <a:rPr lang="en-US" dirty="0"/>
              <a:t>entry (say)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2 billion entries for </a:t>
            </a:r>
            <a:r>
              <a:rPr lang="en-US" dirty="0" smtClean="0"/>
              <a:t>vectors</a:t>
            </a:r>
            <a:r>
              <a:rPr lang="en-US" dirty="0"/>
              <a:t>, </a:t>
            </a:r>
            <a:r>
              <a:rPr lang="en-US" dirty="0" err="1"/>
              <a:t>approx</a:t>
            </a:r>
            <a:r>
              <a:rPr lang="en-US" dirty="0"/>
              <a:t> 8GB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07A00"/>
                </a:solidFill>
              </a:rPr>
              <a:t>Matrix </a:t>
            </a:r>
            <a:r>
              <a:rPr lang="en-US" b="1" dirty="0">
                <a:solidFill>
                  <a:srgbClr val="207A00"/>
                </a:solidFill>
              </a:rPr>
              <a:t>A</a:t>
            </a:r>
            <a:r>
              <a:rPr lang="en-US" dirty="0">
                <a:solidFill>
                  <a:srgbClr val="207A00"/>
                </a:solidFill>
              </a:rPr>
              <a:t> has N</a:t>
            </a:r>
            <a:r>
              <a:rPr lang="en-US" baseline="30000" dirty="0">
                <a:solidFill>
                  <a:srgbClr val="207A00"/>
                </a:solidFill>
              </a:rPr>
              <a:t>2</a:t>
            </a:r>
            <a:r>
              <a:rPr lang="en-US" dirty="0">
                <a:solidFill>
                  <a:srgbClr val="207A00"/>
                </a:solidFill>
              </a:rPr>
              <a:t> entries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10</a:t>
            </a:r>
            <a:r>
              <a:rPr lang="en-US" baseline="30000" dirty="0"/>
              <a:t>18</a:t>
            </a:r>
            <a:r>
              <a:rPr lang="en-US" dirty="0"/>
              <a:t> is a large number!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8848380" y="4202935"/>
            <a:ext cx="992579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</a:rPr>
              <a:t>½   ½   </a:t>
            </a:r>
            <a:r>
              <a:rPr lang="en-US" dirty="0">
                <a:latin typeface="Times New Roman" pitchFamily="18" charset="0"/>
              </a:rPr>
              <a:t>0</a:t>
            </a:r>
          </a:p>
          <a:p>
            <a:r>
              <a:rPr lang="en-US" dirty="0">
                <a:latin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</a:rPr>
              <a:t>½   </a:t>
            </a:r>
            <a:r>
              <a:rPr lang="en-US" dirty="0">
                <a:latin typeface="Times New Roman" pitchFamily="18" charset="0"/>
              </a:rPr>
              <a:t>0   </a:t>
            </a:r>
            <a:r>
              <a:rPr lang="en-US" dirty="0" smtClean="0">
                <a:latin typeface="Times New Roman" pitchFamily="18" charset="0"/>
              </a:rPr>
              <a:t>0</a:t>
            </a:r>
            <a:endParaRPr lang="en-US" dirty="0">
              <a:latin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</a:rPr>
              <a:t>0    ½   </a:t>
            </a:r>
            <a:r>
              <a:rPr lang="en-US" dirty="0">
                <a:latin typeface="Times New Roman" pitchFamily="18" charset="0"/>
              </a:rPr>
              <a:t>1</a:t>
            </a:r>
          </a:p>
        </p:txBody>
      </p:sp>
      <p:sp>
        <p:nvSpPr>
          <p:cNvPr id="8" name="Text Box 22"/>
          <p:cNvSpPr txBox="1">
            <a:spLocks noChangeArrowheads="1"/>
          </p:cNvSpPr>
          <p:nvPr/>
        </p:nvSpPr>
        <p:spPr bwMode="auto">
          <a:xfrm>
            <a:off x="10448580" y="4202935"/>
            <a:ext cx="1184940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</a:rPr>
              <a:t>1/3 </a:t>
            </a:r>
            <a:r>
              <a:rPr lang="en-US" dirty="0">
                <a:latin typeface="Times New Roman" pitchFamily="18" charset="0"/>
              </a:rPr>
              <a:t>1/3 1/3</a:t>
            </a:r>
          </a:p>
          <a:p>
            <a:pPr algn="ctr"/>
            <a:r>
              <a:rPr lang="en-US" dirty="0" smtClean="0">
                <a:latin typeface="Times New Roman" pitchFamily="18" charset="0"/>
              </a:rPr>
              <a:t>1/3 </a:t>
            </a:r>
            <a:r>
              <a:rPr lang="en-US" dirty="0">
                <a:latin typeface="Times New Roman" pitchFamily="18" charset="0"/>
              </a:rPr>
              <a:t>1/3 1/3</a:t>
            </a:r>
          </a:p>
          <a:p>
            <a:pPr algn="ctr"/>
            <a:r>
              <a:rPr lang="en-US" dirty="0" smtClean="0">
                <a:latin typeface="Times New Roman" pitchFamily="18" charset="0"/>
              </a:rPr>
              <a:t>1/3 </a:t>
            </a:r>
            <a:r>
              <a:rPr lang="en-US" dirty="0">
                <a:latin typeface="Times New Roman" pitchFamily="18" charset="0"/>
              </a:rPr>
              <a:t>1/3 1/3</a:t>
            </a:r>
          </a:p>
        </p:txBody>
      </p:sp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9415117" y="5498336"/>
            <a:ext cx="221615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orbel" pitchFamily="34" charset="0"/>
            </a:endParaRPr>
          </a:p>
        </p:txBody>
      </p:sp>
      <p:sp>
        <p:nvSpPr>
          <p:cNvPr id="10" name="Text Box 25"/>
          <p:cNvSpPr txBox="1">
            <a:spLocks noChangeArrowheads="1"/>
          </p:cNvSpPr>
          <p:nvPr/>
        </p:nvSpPr>
        <p:spPr bwMode="auto">
          <a:xfrm>
            <a:off x="9011892" y="5498335"/>
            <a:ext cx="267893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</a:rPr>
              <a:t>     </a:t>
            </a:r>
            <a:r>
              <a:rPr lang="en-US" sz="2400" dirty="0">
                <a:latin typeface="Times New Roman" pitchFamily="18" charset="0"/>
              </a:rPr>
              <a:t>7/15  7/15   1/15</a:t>
            </a:r>
          </a:p>
          <a:p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</a:rPr>
              <a:t>    </a:t>
            </a:r>
            <a:r>
              <a:rPr lang="en-US" sz="2400" dirty="0">
                <a:latin typeface="Times New Roman" pitchFamily="18" charset="0"/>
              </a:rPr>
              <a:t>7/15  1/15   1/15</a:t>
            </a:r>
          </a:p>
          <a:p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</a:rPr>
              <a:t>    </a:t>
            </a:r>
            <a:r>
              <a:rPr lang="en-US" sz="2400" dirty="0">
                <a:latin typeface="Times New Roman" pitchFamily="18" charset="0"/>
              </a:rPr>
              <a:t>1/15  7/15  13/15</a:t>
            </a:r>
          </a:p>
        </p:txBody>
      </p:sp>
      <p:sp>
        <p:nvSpPr>
          <p:cNvPr id="11" name="Text Box 27"/>
          <p:cNvSpPr txBox="1">
            <a:spLocks noChangeArrowheads="1"/>
          </p:cNvSpPr>
          <p:nvPr/>
        </p:nvSpPr>
        <p:spPr bwMode="auto">
          <a:xfrm>
            <a:off x="8314980" y="4431535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orbel" pitchFamily="34" charset="0"/>
              </a:rPr>
              <a:t>0.8</a:t>
            </a:r>
          </a:p>
        </p:txBody>
      </p:sp>
      <p:sp>
        <p:nvSpPr>
          <p:cNvPr id="12" name="Text Box 28"/>
          <p:cNvSpPr txBox="1">
            <a:spLocks noChangeArrowheads="1"/>
          </p:cNvSpPr>
          <p:nvPr/>
        </p:nvSpPr>
        <p:spPr bwMode="auto">
          <a:xfrm>
            <a:off x="9773474" y="4431535"/>
            <a:ext cx="7393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rbel" pitchFamily="34" charset="0"/>
              </a:rPr>
              <a:t>+0.2</a:t>
            </a:r>
            <a:endParaRPr lang="en-US" sz="2400" dirty="0">
              <a:latin typeface="Corbe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12358" y="3593335"/>
            <a:ext cx="36840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b="1" dirty="0" smtClean="0"/>
              <a:t>A</a:t>
            </a:r>
            <a:r>
              <a:rPr lang="en-US" sz="2400" dirty="0" smtClean="0"/>
              <a:t> = </a:t>
            </a:r>
            <a:r>
              <a:rPr lang="en-US" sz="2400" dirty="0" smtClean="0">
                <a:latin typeface="Symbol" pitchFamily="18" charset="2"/>
                <a:sym typeface="Symbol" pitchFamily="18" charset="2"/>
              </a:rPr>
              <a:t></a:t>
            </a:r>
            <a:r>
              <a:rPr lang="en-US" sz="2400" b="1" dirty="0" smtClean="0"/>
              <a:t>∙M</a:t>
            </a:r>
            <a:r>
              <a:rPr lang="en-US" sz="2400" dirty="0" smtClean="0"/>
              <a:t> + (1-</a:t>
            </a:r>
            <a:r>
              <a:rPr lang="en-US" sz="2400" dirty="0" smtClean="0">
                <a:latin typeface="Symbol" pitchFamily="18" charset="2"/>
                <a:sym typeface="Symbol" pitchFamily="18" charset="2"/>
              </a:rPr>
              <a:t></a:t>
            </a:r>
            <a:r>
              <a:rPr lang="en-US" sz="2400" dirty="0" smtClean="0"/>
              <a:t>) [1/N]</a:t>
            </a:r>
            <a:r>
              <a:rPr lang="en-US" sz="2400" baseline="-25000" dirty="0" err="1" smtClean="0"/>
              <a:t>NxN</a:t>
            </a:r>
            <a:endParaRPr lang="en-US" sz="2400" baseline="-25000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8864434" y="5889515"/>
            <a:ext cx="4411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 =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7732115" y="4420327"/>
            <a:ext cx="676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008000"/>
                </a:solidFill>
              </a:rPr>
              <a:t>A</a:t>
            </a:r>
            <a:r>
              <a:rPr lang="en-US" sz="2800" dirty="0" smtClean="0"/>
              <a:t> =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2072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Matrix Formulation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9824" y="1690688"/>
            <a:ext cx="10515600" cy="490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Suppose there are </a:t>
            </a:r>
            <a:r>
              <a:rPr lang="en-US" b="1" i="1" dirty="0"/>
              <a:t>N</a:t>
            </a:r>
            <a:r>
              <a:rPr lang="en-US" dirty="0"/>
              <a:t> pages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Consider page </a:t>
            </a:r>
            <a:r>
              <a:rPr lang="en-US" b="1" i="1" dirty="0" err="1"/>
              <a:t>i</a:t>
            </a:r>
            <a:r>
              <a:rPr lang="en-US" dirty="0"/>
              <a:t>, with </a:t>
            </a:r>
            <a:r>
              <a:rPr lang="en-US" b="1" dirty="0"/>
              <a:t>d</a:t>
            </a:r>
            <a:r>
              <a:rPr lang="en-US" b="1" i="1" baseline="-25000" dirty="0"/>
              <a:t>i</a:t>
            </a:r>
            <a:r>
              <a:rPr lang="en-US" dirty="0"/>
              <a:t> out-links</a:t>
            </a:r>
            <a:endParaRPr lang="en-US" b="1" i="1" baseline="-25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have </a:t>
            </a:r>
            <a:r>
              <a:rPr lang="en-US" b="1" i="1" dirty="0" err="1"/>
              <a:t>M</a:t>
            </a:r>
            <a:r>
              <a:rPr lang="en-US" i="1" baseline="-25000" dirty="0" err="1"/>
              <a:t>ji</a:t>
            </a:r>
            <a:r>
              <a:rPr lang="en-US" dirty="0"/>
              <a:t> </a:t>
            </a:r>
            <a:r>
              <a:rPr lang="en-US" b="1" dirty="0"/>
              <a:t>= </a:t>
            </a:r>
            <a:r>
              <a:rPr lang="en-US" b="1" i="1" dirty="0"/>
              <a:t>1/|d</a:t>
            </a:r>
            <a:r>
              <a:rPr lang="en-US" b="1" i="1" baseline="-25000" dirty="0"/>
              <a:t>i</a:t>
            </a:r>
            <a:r>
              <a:rPr lang="en-US" b="1" i="1" dirty="0"/>
              <a:t>|</a:t>
            </a:r>
            <a:r>
              <a:rPr lang="en-US" b="1" dirty="0"/>
              <a:t> </a:t>
            </a:r>
            <a:r>
              <a:rPr lang="en-US" dirty="0"/>
              <a:t>when </a:t>
            </a:r>
            <a:r>
              <a:rPr lang="en-US" b="1" i="1" dirty="0" err="1"/>
              <a:t>i</a:t>
            </a:r>
            <a:r>
              <a:rPr lang="en-US" b="1" i="1" dirty="0"/>
              <a:t> </a:t>
            </a:r>
            <a:r>
              <a:rPr lang="en-US" b="1" i="1" dirty="0">
                <a:latin typeface="cmsy10" pitchFamily="34" charset="0"/>
              </a:rPr>
              <a:t>→</a:t>
            </a:r>
            <a:r>
              <a:rPr lang="en-US" b="1" i="1" dirty="0"/>
              <a:t> j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/>
              <a:t>	   and </a:t>
            </a:r>
            <a:r>
              <a:rPr lang="en-US" b="1" i="1" dirty="0" err="1"/>
              <a:t>M</a:t>
            </a:r>
            <a:r>
              <a:rPr lang="en-US" i="1" baseline="-25000" dirty="0" err="1"/>
              <a:t>ji</a:t>
            </a:r>
            <a:r>
              <a:rPr lang="en-US" i="1" dirty="0"/>
              <a:t> </a:t>
            </a:r>
            <a:r>
              <a:rPr lang="en-US" b="1" i="1" dirty="0"/>
              <a:t>= 0</a:t>
            </a:r>
            <a:r>
              <a:rPr lang="en-US" b="1" dirty="0"/>
              <a:t> </a:t>
            </a:r>
            <a:r>
              <a:rPr lang="en-US" dirty="0"/>
              <a:t>otherwise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600B7"/>
                </a:solidFill>
              </a:rPr>
              <a:t>The random teleport is equivalent to: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Adding a </a:t>
            </a:r>
            <a:r>
              <a:rPr lang="en-US" b="1" dirty="0">
                <a:solidFill>
                  <a:srgbClr val="D600B7"/>
                </a:solidFill>
              </a:rPr>
              <a:t>teleport link</a:t>
            </a:r>
            <a:r>
              <a:rPr lang="en-US" b="1" dirty="0">
                <a:solidFill>
                  <a:srgbClr val="D60093"/>
                </a:solidFill>
              </a:rPr>
              <a:t> </a:t>
            </a:r>
            <a:r>
              <a:rPr lang="en-US" dirty="0"/>
              <a:t>from </a:t>
            </a:r>
            <a:r>
              <a:rPr lang="en-US" b="1" i="1" dirty="0" err="1"/>
              <a:t>i</a:t>
            </a:r>
            <a:r>
              <a:rPr lang="en-US" dirty="0"/>
              <a:t> to every other page and setting transition probability to </a:t>
            </a:r>
            <a:r>
              <a:rPr lang="en-US" b="1" i="1" dirty="0"/>
              <a:t>(1-</a:t>
            </a:r>
            <a:r>
              <a:rPr lang="en-US" b="1" i="1" dirty="0">
                <a:latin typeface="Symbol" pitchFamily="18" charset="2"/>
                <a:sym typeface="Symbol" pitchFamily="18" charset="2"/>
              </a:rPr>
              <a:t></a:t>
            </a:r>
            <a:r>
              <a:rPr lang="en-US" b="1" i="1" dirty="0"/>
              <a:t>)/N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Reducing the probability of following each </a:t>
            </a:r>
            <a:br>
              <a:rPr lang="en-US" dirty="0"/>
            </a:br>
            <a:r>
              <a:rPr lang="en-US" dirty="0"/>
              <a:t>out-link from </a:t>
            </a:r>
            <a:r>
              <a:rPr lang="en-US" b="1" i="1" dirty="0"/>
              <a:t>1/|d</a:t>
            </a:r>
            <a:r>
              <a:rPr lang="en-US" b="1" i="1" baseline="-25000" dirty="0"/>
              <a:t>i</a:t>
            </a:r>
            <a:r>
              <a:rPr lang="en-US" b="1" i="1" dirty="0"/>
              <a:t>|</a:t>
            </a:r>
            <a:r>
              <a:rPr lang="en-US" dirty="0"/>
              <a:t> to </a:t>
            </a:r>
            <a:r>
              <a:rPr lang="en-US" b="1" i="1" dirty="0">
                <a:latin typeface="Symbol" pitchFamily="18" charset="2"/>
                <a:sym typeface="Symbol" pitchFamily="18" charset="2"/>
              </a:rPr>
              <a:t></a:t>
            </a:r>
            <a:r>
              <a:rPr lang="en-US" b="1" i="1" dirty="0"/>
              <a:t>/|d</a:t>
            </a:r>
            <a:r>
              <a:rPr lang="en-US" b="1" i="1" baseline="-25000" dirty="0"/>
              <a:t>i</a:t>
            </a:r>
            <a:r>
              <a:rPr lang="en-US" b="1" i="1" dirty="0"/>
              <a:t>|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8000"/>
                </a:solidFill>
              </a:rPr>
              <a:t>Equivalent:</a:t>
            </a:r>
            <a:r>
              <a:rPr lang="en-US" dirty="0"/>
              <a:t> Tax each page a fraction </a:t>
            </a:r>
            <a:r>
              <a:rPr lang="en-US" b="1" i="1" dirty="0"/>
              <a:t>(1-</a:t>
            </a:r>
            <a:r>
              <a:rPr lang="en-US" b="1" i="1" dirty="0">
                <a:latin typeface="Symbol" pitchFamily="18" charset="2"/>
                <a:sym typeface="Symbol" pitchFamily="18" charset="2"/>
              </a:rPr>
              <a:t></a:t>
            </a:r>
            <a:r>
              <a:rPr lang="en-US" b="1" i="1" dirty="0"/>
              <a:t>)</a:t>
            </a:r>
            <a:r>
              <a:rPr lang="en-US" dirty="0"/>
              <a:t> of its score and redistribute evenly </a:t>
            </a:r>
          </a:p>
        </p:txBody>
      </p:sp>
    </p:spTree>
    <p:extLst>
      <p:ext uri="{BB962C8B-B14F-4D97-AF65-F5344CB8AC3E}">
        <p14:creationId xmlns:p14="http://schemas.microsoft.com/office/powerpoint/2010/main" val="183119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Rearranging the Equation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>
              <a:xfrm>
                <a:off x="829824" y="1690688"/>
                <a:ext cx="10515600" cy="4908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𝒓</m:t>
                    </m:r>
                    <m:r>
                      <a:rPr lang="en-US" b="1">
                        <a:latin typeface="Cambria Math"/>
                      </a:rPr>
                      <m:t>  =</m:t>
                    </m:r>
                    <m:r>
                      <a:rPr lang="en-US" b="1" i="1">
                        <a:latin typeface="Cambria Math"/>
                      </a:rPr>
                      <m:t>𝑨</m:t>
                    </m:r>
                    <m:r>
                      <a:rPr lang="en-US" b="1">
                        <a:latin typeface="Cambria Math"/>
                      </a:rPr>
                      <m:t>⋅</m:t>
                    </m:r>
                    <m:r>
                      <a:rPr lang="en-US" b="1" i="1">
                        <a:latin typeface="Cambria Math"/>
                      </a:rPr>
                      <m:t>𝒓</m:t>
                    </m:r>
                  </m:oMath>
                </a14:m>
                <a:r>
                  <a:rPr lang="en-US" b="1" dirty="0"/>
                  <a:t>,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𝒋𝒊</m:t>
                        </m:r>
                      </m:sub>
                    </m:sSub>
                    <m:r>
                      <a:rPr lang="en-US" b="1">
                        <a:latin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</a:rPr>
                      <m:t>𝜷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 </m:t>
                        </m:r>
                        <m:r>
                          <a:rPr lang="en-US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𝒋𝒊</m:t>
                        </m:r>
                      </m:sub>
                    </m:sSub>
                    <m:r>
                      <a:rPr lang="en-US" b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/>
                          </a:rPr>
                          <m:t>𝟏</m:t>
                        </m:r>
                        <m:r>
                          <a:rPr lang="en-US" b="1">
                            <a:latin typeface="Cambria Math"/>
                          </a:rPr>
                          <m:t>−</m:t>
                        </m:r>
                        <m:r>
                          <a:rPr lang="en-US" b="1" i="1">
                            <a:latin typeface="Cambria Math"/>
                          </a:rPr>
                          <m:t>𝜷</m:t>
                        </m:r>
                      </m:num>
                      <m:den>
                        <m:r>
                          <a:rPr lang="en-US" b="1" i="1">
                            <a:latin typeface="Cambria Math"/>
                          </a:rPr>
                          <m:t>𝑵</m:t>
                        </m:r>
                      </m:den>
                    </m:f>
                  </m:oMath>
                </a14:m>
                <a:endParaRPr lang="en-US" b="1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 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i</m:t>
                        </m:r>
                        <m:r>
                          <m:rPr>
                            <m:brk m:alnAt="23"/>
                          </m:rPr>
                          <a:rPr lang="en-US">
                            <a:latin typeface="Cambria Math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𝑗𝑖</m:t>
                            </m:r>
                          </m:sub>
                        </m:sSub>
                        <m:r>
                          <a:rPr lang="en-US">
                            <a:latin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 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>
                            <a:latin typeface="Cambria Math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𝑗𝑖</m:t>
                                </m:r>
                              </m:sub>
                            </m:sSub>
                            <m:r>
                              <a:rPr lang="en-US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US">
                            <a:latin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  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i</m:t>
                        </m:r>
                        <m:r>
                          <a:rPr lang="en-US">
                            <a:latin typeface="Cambria Math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/>
                          </a:rPr>
                          <m:t>𝛽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/>
                              </a:rPr>
                              <m:t> </m:t>
                            </m:r>
                            <m:r>
                              <a:rPr lang="en-US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𝑗𝑖</m:t>
                            </m:r>
                          </m:sub>
                        </m:sSub>
                        <m:r>
                          <a:rPr lang="en-US">
                            <a:latin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  <m:r>
                              <a:rPr lang="en-US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</m:e>
                    </m:nary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i</m:t>
                        </m:r>
                        <m:r>
                          <a:rPr lang="en-US">
                            <a:latin typeface="Cambria Math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118872" indent="0">
                  <a:buNone/>
                </a:pPr>
                <a:r>
                  <a:rPr lang="en-US" dirty="0" smtClean="0"/>
                  <a:t>  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i</m:t>
                        </m:r>
                        <m:r>
                          <a:rPr lang="en-US">
                            <a:latin typeface="Cambria Math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/>
                          </a:rPr>
                          <m:t>𝛽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/>
                              </a:rPr>
                              <m:t> </m:t>
                            </m:r>
                            <m:r>
                              <a:rPr lang="en-US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𝑗𝑖</m:t>
                            </m:r>
                          </m:sub>
                        </m:sSub>
                        <m:r>
                          <a:rPr lang="en-US">
                            <a:latin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  <m:r>
                              <a:rPr lang="en-US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           </a:t>
                </a:r>
                <a:r>
                  <a:rPr lang="en-US" sz="2400" dirty="0">
                    <a:solidFill>
                      <a:srgbClr val="008000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8000"/>
                        </a:solidFill>
                        <a:latin typeface="Cambria Math"/>
                      </a:rPr>
                      <m:t>∑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8000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8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>
                        <a:solidFill>
                          <a:srgbClr val="008000"/>
                        </a:solidFill>
                        <a:latin typeface="Cambria Math"/>
                      </a:rPr>
                      <m:t>=</m:t>
                    </m:r>
                    <m:r>
                      <a:rPr lang="en-US" sz="2400" i="1">
                        <a:solidFill>
                          <a:srgbClr val="0080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400" dirty="0">
                  <a:solidFill>
                    <a:srgbClr val="008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rgbClr val="0000FF"/>
                    </a:solidFill>
                  </a:rPr>
                  <a:t>So we get: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00FF"/>
                        </a:solidFill>
                        <a:latin typeface="Cambria Math"/>
                      </a:rPr>
                      <m:t>𝒓</m:t>
                    </m:r>
                    <m:r>
                      <a:rPr lang="en-US" b="1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r>
                      <a:rPr lang="en-US" b="1" i="1">
                        <a:solidFill>
                          <a:srgbClr val="0000FF"/>
                        </a:solidFill>
                        <a:latin typeface="Cambria Math"/>
                      </a:rPr>
                      <m:t>𝜷</m:t>
                    </m:r>
                    <m:r>
                      <a:rPr lang="en-US" b="1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  <m:r>
                      <a:rPr lang="en-US" b="1" i="1">
                        <a:solidFill>
                          <a:srgbClr val="0000FF"/>
                        </a:solidFill>
                        <a:latin typeface="Cambria Math"/>
                      </a:rPr>
                      <m:t>𝑴</m:t>
                    </m:r>
                    <m:r>
                      <a:rPr lang="en-US" b="1">
                        <a:solidFill>
                          <a:srgbClr val="0000FF"/>
                        </a:solidFill>
                        <a:latin typeface="Cambria Math"/>
                      </a:rPr>
                      <m:t>⋅</m:t>
                    </m:r>
                    <m:r>
                      <a:rPr lang="en-US" b="1" i="1">
                        <a:solidFill>
                          <a:srgbClr val="0000FF"/>
                        </a:solidFill>
                        <a:latin typeface="Cambria Math"/>
                      </a:rPr>
                      <m:t>𝒓</m:t>
                    </m:r>
                    <m:r>
                      <a:rPr lang="en-US" b="1">
                        <a:solidFill>
                          <a:srgbClr val="0000FF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b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1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𝜷</m:t>
                                </m:r>
                              </m:num>
                              <m:den>
                                <m:r>
                                  <a:rPr lang="en-US" b="1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𝑵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1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𝑵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24" y="1690688"/>
                <a:ext cx="10515600" cy="4908416"/>
              </a:xfrm>
              <a:prstGeom prst="rect">
                <a:avLst/>
              </a:prstGeom>
              <a:blipFill>
                <a:blip r:embed="rId3"/>
                <a:stretch>
                  <a:fillRect l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26196" y="5843490"/>
            <a:ext cx="2788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Note:</a:t>
            </a:r>
            <a:r>
              <a:rPr lang="en-US" sz="16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Here we assumed </a:t>
            </a:r>
            <a:r>
              <a:rPr lang="en-US" sz="16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lang="en-US" sz="16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has no dead-ends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5800" y="6160532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[</a:t>
            </a:r>
            <a:r>
              <a:rPr lang="en-US" i="1" dirty="0">
                <a:solidFill>
                  <a:srgbClr val="008000"/>
                </a:solidFill>
              </a:rPr>
              <a:t>x]</a:t>
            </a:r>
            <a:r>
              <a:rPr lang="en-US" i="1" baseline="-25000" dirty="0">
                <a:solidFill>
                  <a:srgbClr val="008000"/>
                </a:solidFill>
              </a:rPr>
              <a:t>N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… a vector  of length </a:t>
            </a:r>
            <a:r>
              <a:rPr lang="en-US" i="1" dirty="0" smtClean="0">
                <a:solidFill>
                  <a:srgbClr val="008000"/>
                </a:solidFill>
              </a:rPr>
              <a:t>N</a:t>
            </a:r>
            <a:r>
              <a:rPr lang="en-US" dirty="0" smtClean="0">
                <a:solidFill>
                  <a:srgbClr val="008000"/>
                </a:solidFill>
              </a:rPr>
              <a:t> with </a:t>
            </a:r>
            <a:r>
              <a:rPr lang="en-US" dirty="0">
                <a:solidFill>
                  <a:srgbClr val="008000"/>
                </a:solidFill>
              </a:rPr>
              <a:t>all entries </a:t>
            </a:r>
            <a:r>
              <a:rPr lang="en-US" i="1" dirty="0" smtClean="0">
                <a:solidFill>
                  <a:srgbClr val="008000"/>
                </a:solidFill>
              </a:rPr>
              <a:t>x</a:t>
            </a:r>
            <a:endParaRPr lang="en-US" i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10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Sparse Matrix Formulation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>
              <a:xfrm>
                <a:off x="829824" y="1690688"/>
                <a:ext cx="10515600" cy="4908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We just rearranged the </a:t>
                </a:r>
                <a:r>
                  <a:rPr lang="en-US" b="1" dirty="0">
                    <a:solidFill>
                      <a:srgbClr val="D600B7"/>
                    </a:solidFill>
                  </a:rPr>
                  <a:t>PageRank equation</a:t>
                </a:r>
                <a:endParaRPr lang="en-US" dirty="0">
                  <a:solidFill>
                    <a:srgbClr val="D600B7"/>
                  </a:solidFill>
                </a:endParaRPr>
              </a:p>
              <a:p>
                <a:pPr marL="576072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𝒓</m:t>
                    </m:r>
                    <m:r>
                      <a:rPr lang="en-US">
                        <a:latin typeface="Cambria Math"/>
                      </a:rPr>
                      <m:t>=</m:t>
                    </m:r>
                    <m:r>
                      <a:rPr lang="en-US">
                        <a:latin typeface="Cambria Math"/>
                      </a:rPr>
                      <m:t>𝜷</m:t>
                    </m:r>
                    <m:r>
                      <a:rPr lang="en-US">
                        <a:latin typeface="Cambria Math"/>
                      </a:rPr>
                      <m:t>𝑴</m:t>
                    </m:r>
                    <m:r>
                      <a:rPr lang="en-US">
                        <a:latin typeface="Cambria Math"/>
                      </a:rPr>
                      <m:t>⋅</m:t>
                    </m:r>
                    <m:r>
                      <a:rPr lang="en-US">
                        <a:latin typeface="Cambria Math"/>
                      </a:rPr>
                      <m:t>𝒓</m:t>
                    </m:r>
                    <m:r>
                      <a:rPr lang="en-US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>
                                    <a:latin typeface="Cambria Math"/>
                                  </a:rPr>
                                  <m:t>𝜷</m:t>
                                </m:r>
                              </m:num>
                              <m:den>
                                <m:r>
                                  <a:rPr lang="en-US">
                                    <a:latin typeface="Cambria Math"/>
                                  </a:rPr>
                                  <m:t>𝑵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>
                            <a:latin typeface="Cambria Math"/>
                          </a:rPr>
                          <m:t>𝑵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where </a:t>
                </a:r>
                <a:r>
                  <a:rPr lang="en-US" b="1" dirty="0"/>
                  <a:t>[(1-</a:t>
                </a:r>
                <a:r>
                  <a:rPr lang="en-US" b="1" dirty="0">
                    <a:sym typeface="Symbol" pitchFamily="18" charset="2"/>
                  </a:rPr>
                  <a:t></a:t>
                </a:r>
                <a:r>
                  <a:rPr lang="en-US" b="1" dirty="0"/>
                  <a:t>)/N]</a:t>
                </a:r>
                <a:r>
                  <a:rPr lang="en-US" b="1" baseline="-25000" dirty="0"/>
                  <a:t>N</a:t>
                </a:r>
                <a:r>
                  <a:rPr lang="en-US" dirty="0"/>
                  <a:t> is a vector with all </a:t>
                </a:r>
                <a:r>
                  <a:rPr lang="en-US" b="1" i="1" dirty="0"/>
                  <a:t>N</a:t>
                </a:r>
                <a:r>
                  <a:rPr lang="en-US" dirty="0"/>
                  <a:t> entries </a:t>
                </a:r>
                <a:r>
                  <a:rPr lang="en-US" b="1" dirty="0"/>
                  <a:t>(1-</a:t>
                </a:r>
                <a:r>
                  <a:rPr lang="en-US" b="1" dirty="0">
                    <a:sym typeface="Symbol" pitchFamily="18" charset="2"/>
                  </a:rPr>
                  <a:t></a:t>
                </a:r>
                <a:r>
                  <a:rPr lang="en-US" b="1" dirty="0"/>
                  <a:t>)/N</a:t>
                </a:r>
              </a:p>
              <a:p>
                <a:pPr marL="2334006" lvl="8" indent="-285750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i="1" dirty="0"/>
                  <a:t>M</a:t>
                </a:r>
                <a:r>
                  <a:rPr lang="en-US" dirty="0"/>
                  <a:t> is a </a:t>
                </a:r>
                <a:r>
                  <a:rPr lang="en-US" b="1" dirty="0">
                    <a:solidFill>
                      <a:srgbClr val="D600B7"/>
                    </a:solidFill>
                  </a:rPr>
                  <a:t>sparse matrix!</a:t>
                </a:r>
                <a:r>
                  <a:rPr lang="en-US" b="1" dirty="0">
                    <a:solidFill>
                      <a:srgbClr val="D60093"/>
                    </a:solidFill>
                  </a:rPr>
                  <a:t> </a:t>
                </a:r>
                <a:r>
                  <a:rPr lang="en-US" sz="2400" dirty="0"/>
                  <a:t>(with no dead-ends)</a:t>
                </a:r>
                <a:endParaRPr lang="en-US" dirty="0">
                  <a:solidFill>
                    <a:srgbClr val="D60093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10 links per node, approx 10N entries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So in each iteration, we need to: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207A00"/>
                    </a:solidFill>
                  </a:rPr>
                  <a:t>Compute </a:t>
                </a:r>
                <a:r>
                  <a:rPr lang="en-US" b="1" i="1" dirty="0" err="1">
                    <a:solidFill>
                      <a:srgbClr val="207A00"/>
                    </a:solidFill>
                  </a:rPr>
                  <a:t>r</a:t>
                </a:r>
                <a:r>
                  <a:rPr lang="en-US" baseline="30000" dirty="0" err="1">
                    <a:solidFill>
                      <a:srgbClr val="207A00"/>
                    </a:solidFill>
                  </a:rPr>
                  <a:t>new</a:t>
                </a:r>
                <a:r>
                  <a:rPr lang="en-US" dirty="0">
                    <a:solidFill>
                      <a:srgbClr val="207A00"/>
                    </a:solidFill>
                  </a:rPr>
                  <a:t> = </a:t>
                </a:r>
                <a:r>
                  <a:rPr lang="en-US" i="1" dirty="0">
                    <a:solidFill>
                      <a:srgbClr val="207A00"/>
                    </a:solidFill>
                    <a:sym typeface="Symbol" pitchFamily="18" charset="2"/>
                  </a:rPr>
                  <a:t></a:t>
                </a:r>
                <a:r>
                  <a:rPr lang="en-US" dirty="0">
                    <a:solidFill>
                      <a:srgbClr val="207A00"/>
                    </a:solidFill>
                    <a:sym typeface="Symbol" pitchFamily="18" charset="2"/>
                  </a:rPr>
                  <a:t> </a:t>
                </a:r>
                <a:r>
                  <a:rPr lang="en-US" b="1" i="1" dirty="0">
                    <a:solidFill>
                      <a:srgbClr val="207A00"/>
                    </a:solidFill>
                  </a:rPr>
                  <a:t>M </a:t>
                </a:r>
                <a:r>
                  <a:rPr lang="en-US" dirty="0">
                    <a:solidFill>
                      <a:srgbClr val="207A00"/>
                    </a:solidFill>
                  </a:rPr>
                  <a:t>∙ </a:t>
                </a:r>
                <a:r>
                  <a:rPr lang="en-US" b="1" i="1" dirty="0" err="1">
                    <a:solidFill>
                      <a:srgbClr val="207A00"/>
                    </a:solidFill>
                  </a:rPr>
                  <a:t>r</a:t>
                </a:r>
                <a:r>
                  <a:rPr lang="en-US" baseline="30000" dirty="0" err="1">
                    <a:solidFill>
                      <a:srgbClr val="207A00"/>
                    </a:solidFill>
                  </a:rPr>
                  <a:t>old</a:t>
                </a:r>
                <a:endParaRPr lang="en-US" baseline="30000" dirty="0">
                  <a:solidFill>
                    <a:srgbClr val="207A00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Add a constant value </a:t>
                </a:r>
                <a:r>
                  <a:rPr lang="en-US" b="1" dirty="0"/>
                  <a:t>(1-</a:t>
                </a:r>
                <a:r>
                  <a:rPr lang="en-US" b="1" dirty="0">
                    <a:sym typeface="Symbol" pitchFamily="18" charset="2"/>
                  </a:rPr>
                  <a:t></a:t>
                </a:r>
                <a:r>
                  <a:rPr lang="en-US" b="1" dirty="0"/>
                  <a:t>)/N </a:t>
                </a:r>
                <a:r>
                  <a:rPr lang="en-US" dirty="0"/>
                  <a:t>to each entry in </a:t>
                </a:r>
                <a:r>
                  <a:rPr lang="en-US" b="1" i="1" dirty="0" err="1"/>
                  <a:t>r</a:t>
                </a:r>
                <a:r>
                  <a:rPr lang="en-US" baseline="30000" dirty="0" err="1"/>
                  <a:t>new</a:t>
                </a:r>
                <a:endParaRPr lang="en-US" baseline="30000" dirty="0"/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solidFill>
                      <a:srgbClr val="F0AD00"/>
                    </a:solidFill>
                  </a:rPr>
                  <a:t>Note if M contains dead-ends then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1" i="1">
                            <a:solidFill>
                              <a:srgbClr val="F0AD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1" i="1">
                            <a:solidFill>
                              <a:srgbClr val="F0AD00"/>
                            </a:solidFill>
                            <a:latin typeface="Cambria Math"/>
                          </a:rPr>
                          <m:t>𝒋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1" i="1">
                                <a:solidFill>
                                  <a:srgbClr val="F0AD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F0AD00"/>
                                </a:solidFill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0AD00"/>
                                </a:solidFill>
                                <a:latin typeface="Cambria Math"/>
                              </a:rPr>
                              <m:t>𝒋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rgbClr val="F0AD00"/>
                                </a:solidFill>
                                <a:latin typeface="Cambria Math"/>
                              </a:rPr>
                              <m:t>𝒏𝒆𝒘</m:t>
                            </m:r>
                          </m:sup>
                        </m:sSubSup>
                      </m:e>
                    </m:nary>
                    <m:r>
                      <a:rPr lang="en-US" b="1" i="1">
                        <a:solidFill>
                          <a:srgbClr val="F0AD00"/>
                        </a:solidFill>
                        <a:latin typeface="Cambria Math"/>
                      </a:rPr>
                      <m:t>&lt;</m:t>
                    </m:r>
                    <m:r>
                      <a:rPr lang="en-US" b="1" i="1">
                        <a:solidFill>
                          <a:srgbClr val="F0AD0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F0AD00"/>
                    </a:solidFill>
                  </a:rPr>
                  <a:t> </a:t>
                </a:r>
                <a:r>
                  <a:rPr lang="en-US" b="1" dirty="0" smtClean="0">
                    <a:solidFill>
                      <a:srgbClr val="F0AD00"/>
                    </a:solidFill>
                  </a:rPr>
                  <a:t>and we </a:t>
                </a:r>
                <a:r>
                  <a:rPr lang="en-US" b="1" dirty="0">
                    <a:solidFill>
                      <a:srgbClr val="F0AD00"/>
                    </a:solidFill>
                  </a:rPr>
                  <a:t>also have to renormalize </a:t>
                </a:r>
                <a:r>
                  <a:rPr lang="en-US" b="1" i="1" dirty="0" err="1">
                    <a:solidFill>
                      <a:srgbClr val="F0AD00"/>
                    </a:solidFill>
                  </a:rPr>
                  <a:t>r</a:t>
                </a:r>
                <a:r>
                  <a:rPr lang="en-US" b="1" baseline="30000" dirty="0" err="1">
                    <a:solidFill>
                      <a:srgbClr val="F0AD00"/>
                    </a:solidFill>
                  </a:rPr>
                  <a:t>new</a:t>
                </a:r>
                <a:r>
                  <a:rPr lang="en-US" b="1" dirty="0">
                    <a:solidFill>
                      <a:srgbClr val="F0AD00"/>
                    </a:solidFill>
                  </a:rPr>
                  <a:t> so that it sums to 1</a:t>
                </a: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24" y="1690688"/>
                <a:ext cx="10515600" cy="4908416"/>
              </a:xfrm>
              <a:prstGeom prst="rect">
                <a:avLst/>
              </a:prstGeom>
              <a:blipFill>
                <a:blip r:embed="rId3"/>
                <a:stretch>
                  <a:fillRect l="-986" t="-1985" b="-4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38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PageRank: The Complete Algorithm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>
              <a:xfrm>
                <a:off x="829824" y="1690688"/>
                <a:ext cx="10515600" cy="4908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u="sng" dirty="0" smtClean="0">
                    <a:solidFill>
                      <a:srgbClr val="D600B7"/>
                    </a:solidFill>
                  </a:rPr>
                  <a:t>Input:</a:t>
                </a:r>
                <a:r>
                  <a:rPr lang="en-US" b="1" dirty="0">
                    <a:solidFill>
                      <a:srgbClr val="D600B7"/>
                    </a:solidFill>
                  </a:rPr>
                  <a:t> Graph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D600B7"/>
                        </a:solidFill>
                        <a:latin typeface="Cambria Math"/>
                      </a:rPr>
                      <m:t>𝑮</m:t>
                    </m:r>
                  </m:oMath>
                </a14:m>
                <a:r>
                  <a:rPr lang="en-US" b="1" dirty="0">
                    <a:solidFill>
                      <a:srgbClr val="D600B7"/>
                    </a:solidFill>
                  </a:rPr>
                  <a:t> and parameter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D600B7"/>
                        </a:solidFill>
                        <a:latin typeface="Cambria Math"/>
                      </a:rPr>
                      <m:t>𝜷</m:t>
                    </m:r>
                  </m:oMath>
                </a14:m>
                <a:endParaRPr lang="en-US" b="1" dirty="0">
                  <a:solidFill>
                    <a:srgbClr val="D600B7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Directed graph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𝑮</m:t>
                    </m:r>
                  </m:oMath>
                </a14:m>
                <a:r>
                  <a:rPr lang="en-US" dirty="0"/>
                  <a:t> (can have </a:t>
                </a:r>
                <a:r>
                  <a:rPr lang="en-US" b="1" dirty="0"/>
                  <a:t>spider traps </a:t>
                </a:r>
                <a:r>
                  <a:rPr lang="en-US" dirty="0"/>
                  <a:t>and</a:t>
                </a:r>
                <a:r>
                  <a:rPr lang="en-US" b="1" dirty="0"/>
                  <a:t> dead ends</a:t>
                </a:r>
                <a:r>
                  <a:rPr lang="en-US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Parameter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𝜷</m:t>
                    </m:r>
                  </m:oMath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u="sng" dirty="0" smtClean="0">
                    <a:solidFill>
                      <a:srgbClr val="D600B7"/>
                    </a:solidFill>
                  </a:rPr>
                  <a:t>Output:</a:t>
                </a:r>
                <a:r>
                  <a:rPr lang="en-US" b="1" dirty="0">
                    <a:solidFill>
                      <a:srgbClr val="D600B7"/>
                    </a:solidFill>
                  </a:rPr>
                  <a:t> PageRank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solidFill>
                              <a:srgbClr val="D600B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solidFill>
                              <a:srgbClr val="D600B7"/>
                            </a:solidFill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en-US" b="1" i="1" dirty="0">
                            <a:solidFill>
                              <a:srgbClr val="D600B7"/>
                            </a:solidFill>
                            <a:latin typeface="Cambria Math"/>
                          </a:rPr>
                          <m:t>𝒏𝒆𝒘</m:t>
                        </m:r>
                      </m:sup>
                    </m:sSup>
                  </m:oMath>
                </a14:m>
                <a:endParaRPr lang="en-US" b="1" dirty="0">
                  <a:solidFill>
                    <a:srgbClr val="D600B7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b="1" dirty="0"/>
                  <a:t>Set: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latin typeface="Cambria Math"/>
                          </a:rPr>
                          <m:t>𝑜𝑙𝑑</m:t>
                        </m:r>
                      </m:sup>
                    </m:sSubSup>
                    <m:r>
                      <a:rPr lang="en-US" i="1" dirty="0">
                        <a:latin typeface="Cambria Math"/>
                      </a:rPr>
                      <m:t> 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latin typeface="Cambria Math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rgbClr val="008000"/>
                    </a:solidFill>
                  </a:rPr>
                  <a:t>repeat until convergence: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𝑛𝑒𝑤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𝑜𝑙𝑑</m:t>
                                </m:r>
                              </m:sup>
                            </m:sSubSup>
                          </m:e>
                        </m:d>
                        <m:r>
                          <a:rPr lang="en-US" i="1">
                            <a:latin typeface="Cambria Math"/>
                          </a:rPr>
                          <m:t>&gt;</m:t>
                        </m:r>
                        <m:r>
                          <a:rPr lang="en-US" i="1">
                            <a:latin typeface="Cambria Math"/>
                          </a:rPr>
                          <m:t>𝜀</m:t>
                        </m:r>
                      </m:e>
                    </m:nary>
                  </m:oMath>
                </a14:m>
                <a:endParaRPr lang="en-US" dirty="0"/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  <a:cs typeface="Times New Roman" pitchFamily="18" charset="0"/>
                      </a:rPr>
                      <m:t>∀</m:t>
                    </m:r>
                    <m:r>
                      <a:rPr lang="en-US" i="1" dirty="0">
                        <a:latin typeface="Cambria Math"/>
                        <a:ea typeface="Cambria Math"/>
                        <a:cs typeface="Times New Roman" pitchFamily="18" charset="0"/>
                      </a:rPr>
                      <m:t>𝑗</m:t>
                    </m:r>
                    <m:r>
                      <a:rPr lang="en-US" i="1" dirty="0">
                        <a:latin typeface="Cambria Math"/>
                        <a:ea typeface="Cambria Math"/>
                        <a:cs typeface="Times New Roman" pitchFamily="18" charset="0"/>
                      </a:rPr>
                      <m:t>: </m:t>
                    </m:r>
                    <m:sSubSup>
                      <m:sSubSupPr>
                        <m:ctrlPr>
                          <a:rPr lang="en-US" b="1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/>
                                <a:cs typeface="Times New Roman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/>
                                <a:cs typeface="Times New Roman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b="1" i="1" dirty="0">
                            <a:latin typeface="Cambria Math"/>
                            <a:cs typeface="Times New Roman" pitchFamily="18" charset="0"/>
                          </a:rPr>
                          <m:t>𝒋</m:t>
                        </m:r>
                      </m:sub>
                      <m:sup>
                        <m:r>
                          <a:rPr lang="en-US" b="1" i="1" dirty="0">
                            <a:latin typeface="Cambria Math"/>
                            <a:cs typeface="Times New Roman" pitchFamily="18" charset="0"/>
                          </a:rPr>
                          <m:t>𝒏𝒆𝒘</m:t>
                        </m:r>
                      </m:sup>
                    </m:sSubSup>
                    <m:r>
                      <a:rPr lang="en-US" b="1" i="1" dirty="0">
                        <a:latin typeface="Cambria Math"/>
                        <a:cs typeface="Times New Roman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1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dirty="0">
                            <a:latin typeface="Cambria Math"/>
                            <a:cs typeface="Times New Roman" pitchFamily="18" charset="0"/>
                          </a:rPr>
                          <m:t>𝒊</m:t>
                        </m:r>
                        <m:r>
                          <a:rPr lang="en-US" b="1" i="1" dirty="0">
                            <a:latin typeface="Cambria Math"/>
                            <a:cs typeface="Times New Roman" pitchFamily="18" charset="0"/>
                          </a:rPr>
                          <m:t>→</m:t>
                        </m:r>
                        <m:r>
                          <a:rPr lang="en-US" b="1" i="1" dirty="0">
                            <a:latin typeface="Cambria Math"/>
                            <a:cs typeface="Times New Roman" pitchFamily="18" charset="0"/>
                          </a:rPr>
                          <m:t>𝒋</m:t>
                        </m:r>
                      </m:sub>
                      <m:sup/>
                      <m:e>
                        <m:r>
                          <a:rPr lang="en-US" b="1" i="1" dirty="0">
                            <a:latin typeface="Cambria Math"/>
                            <a:cs typeface="Times New Roman" pitchFamily="18" charset="0"/>
                          </a:rPr>
                          <m:t>𝜷</m:t>
                        </m:r>
                        <m:r>
                          <a:rPr lang="en-US" b="1" i="1" dirty="0"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b="1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dirty="0">
                                    <a:latin typeface="Cambria Math"/>
                                    <a:cs typeface="Times New Roman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1" i="1" dirty="0">
                                    <a:latin typeface="Cambria Math"/>
                                    <a:cs typeface="Times New Roman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b="1" i="1" dirty="0">
                                    <a:latin typeface="Cambria Math"/>
                                    <a:cs typeface="Times New Roman" pitchFamily="18" charset="0"/>
                                  </a:rPr>
                                  <m:t>𝒐𝒍𝒅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/>
                                    <a:cs typeface="Times New Roman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b="1" i="1" dirty="0">
                                    <a:latin typeface="Cambria Math"/>
                                    <a:cs typeface="Times New Roman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b="1" i="1" dirty="0" smtClean="0"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914400" lvl="2" indent="0">
                  <a:buNone/>
                </a:pPr>
                <a:r>
                  <a:rPr lang="en-US" b="1" dirty="0" smtClean="0">
                    <a:cs typeface="Times New Roman" pitchFamily="18" charset="0"/>
                  </a:rPr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b="1" i="1" dirty="0">
                            <a:latin typeface="Cambria Math"/>
                            <a:cs typeface="Times New Roman" pitchFamily="18" charset="0"/>
                          </a:rPr>
                          <m:t>𝒓</m:t>
                        </m:r>
                        <m:r>
                          <a:rPr lang="en-US" b="1" i="1" dirty="0">
                            <a:latin typeface="Cambria Math"/>
                            <a:cs typeface="Times New Roman" pitchFamily="18" charset="0"/>
                          </a:rPr>
                          <m:t>′</m:t>
                        </m:r>
                      </m:e>
                      <m:sub>
                        <m:r>
                          <a:rPr lang="en-US" b="1" i="1" dirty="0">
                            <a:latin typeface="Cambria Math"/>
                            <a:cs typeface="Times New Roman" pitchFamily="18" charset="0"/>
                          </a:rPr>
                          <m:t>𝒋</m:t>
                        </m:r>
                      </m:sub>
                      <m:sup>
                        <m:r>
                          <a:rPr lang="en-US" b="1" i="1" dirty="0">
                            <a:latin typeface="Cambria Math"/>
                            <a:cs typeface="Times New Roman" pitchFamily="18" charset="0"/>
                          </a:rPr>
                          <m:t>𝒏𝒆𝒘</m:t>
                        </m:r>
                      </m:sup>
                    </m:sSubSup>
                    <m:r>
                      <a:rPr lang="en-US" b="1" i="1" dirty="0">
                        <a:latin typeface="Cambria Math"/>
                      </a:rPr>
                      <m:t>=</m:t>
                    </m:r>
                    <m:r>
                      <a:rPr lang="en-US" b="1" i="1" dirty="0">
                        <a:latin typeface="Cambria Math"/>
                      </a:rPr>
                      <m:t>𝟎</m:t>
                    </m:r>
                  </m:oMath>
                </a14:m>
                <a:r>
                  <a:rPr lang="en-US" dirty="0"/>
                  <a:t>  if in-degree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𝒋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0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rgbClr val="008000"/>
                    </a:solidFill>
                  </a:rPr>
                  <a:t>Now re-insert the leaked PageRank:</a:t>
                </a:r>
                <a:endParaRPr lang="en-US" b="1" dirty="0" smtClean="0">
                  <a:solidFill>
                    <a:srgbClr val="008000"/>
                  </a:solidFill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/>
                          <a:ea typeface="Cambria Math"/>
                          <a:cs typeface="Times New Roman" pitchFamily="18" charset="0"/>
                        </a:rPr>
                        <m:t>∀</m:t>
                      </m:r>
                      <m:r>
                        <a:rPr lang="en-US" b="1" i="1" dirty="0">
                          <a:latin typeface="Cambria Math"/>
                          <a:ea typeface="Cambria Math"/>
                          <a:cs typeface="Times New Roman" pitchFamily="18" charset="0"/>
                        </a:rPr>
                        <m:t>𝒋</m:t>
                      </m:r>
                      <m:r>
                        <a:rPr lang="en-US" b="1" i="1" dirty="0">
                          <a:latin typeface="Cambria Math"/>
                          <a:ea typeface="Cambria Math"/>
                          <a:cs typeface="Times New Roman" pitchFamily="18" charset="0"/>
                        </a:rPr>
                        <m:t>: </m:t>
                      </m:r>
                      <m:sSubSup>
                        <m:sSubSup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latin typeface="Cambria Math"/>
                            </a:rPr>
                            <m:t>𝒓</m:t>
                          </m:r>
                        </m:e>
                        <m:sub>
                          <m:r>
                            <a:rPr lang="en-US" b="1" i="1" dirty="0">
                              <a:latin typeface="Cambria Math"/>
                            </a:rPr>
                            <m:t>𝒋</m:t>
                          </m:r>
                        </m:sub>
                        <m:sup>
                          <m:r>
                            <a:rPr lang="en-US" b="1" i="1" dirty="0">
                              <a:latin typeface="Cambria Math"/>
                            </a:rPr>
                            <m:t>𝒏𝒆𝒘</m:t>
                          </m:r>
                        </m:sup>
                      </m:sSubSup>
                      <m:r>
                        <a:rPr lang="en-US" b="1" i="1" dirty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𝒋</m:t>
                          </m:r>
                        </m:sub>
                        <m:sup>
                          <m:r>
                            <a:rPr lang="en-US" b="1" i="1">
                              <a:latin typeface="Cambria Math"/>
                            </a:rPr>
                            <m:t>𝒏𝒆𝒘</m:t>
                          </m:r>
                        </m:sup>
                      </m:sSubSup>
                      <m:r>
                        <a:rPr lang="en-US" b="1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/>
                            </a:rPr>
                            <m:t>𝟏</m:t>
                          </m:r>
                          <m:r>
                            <a:rPr lang="en-US" b="1" i="1">
                              <a:latin typeface="Cambria Math"/>
                            </a:rPr>
                            <m:t>−</m:t>
                          </m:r>
                          <m:r>
                            <a:rPr lang="en-US" b="1" i="1">
                              <a:latin typeface="Cambria Math"/>
                            </a:rPr>
                            <m:t>𝑺</m:t>
                          </m:r>
                        </m:num>
                        <m:den>
                          <m:r>
                            <a:rPr lang="en-US" b="1" i="1">
                              <a:latin typeface="Cambria Math"/>
                            </a:rPr>
                            <m:t>𝑵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en-US" b="1" i="1">
                            <a:latin typeface="Cambria Math"/>
                          </a:rPr>
                          <m:t>𝒐𝒍𝒅</m:t>
                        </m:r>
                      </m:sup>
                    </m:sSup>
                    <m:r>
                      <a:rPr lang="en-US" b="1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en-US" b="1" i="1">
                            <a:latin typeface="Cambria Math"/>
                          </a:rPr>
                          <m:t>𝒏𝒆𝒘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24" y="1690688"/>
                <a:ext cx="10515600" cy="4908416"/>
              </a:xfrm>
              <a:prstGeom prst="rect">
                <a:avLst/>
              </a:prstGeom>
              <a:blipFill>
                <a:blip r:embed="rId3"/>
                <a:stretch>
                  <a:fillRect l="-986" t="-2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790700" y="6215349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If the graph has no dead-ends then the amount of leaked PageRank is </a:t>
            </a:r>
            <a:r>
              <a:rPr lang="en-US" sz="14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1-</a:t>
            </a:r>
            <a:r>
              <a:rPr lang="el-GR" sz="14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β</a:t>
            </a:r>
            <a:r>
              <a:rPr lang="en-US" sz="14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en-US" sz="14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But since we have dead-ends the amount of leaked PageRank may be larger. We have to explicitly account for it by computing </a:t>
            </a:r>
            <a:r>
              <a:rPr lang="en-US" sz="14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49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Sparse Matrix Encoding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9824" y="1690688"/>
            <a:ext cx="10515600" cy="490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600B7"/>
                </a:solidFill>
              </a:rPr>
              <a:t>Encode sparse matrix using only nonzero entries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Space proportional roughly to number of links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Say 10N, or 4*10*1 billion = 40GB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Still won’t fit in memory, but will fit on disk</a:t>
            </a:r>
          </a:p>
        </p:txBody>
      </p:sp>
      <p:graphicFrame>
        <p:nvGraphicFramePr>
          <p:cNvPr id="6" name="Group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906617"/>
              </p:ext>
            </p:extLst>
          </p:nvPr>
        </p:nvGraphicFramePr>
        <p:xfrm>
          <a:off x="3401458" y="4053290"/>
          <a:ext cx="5410200" cy="1447801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32" charset="-128"/>
                        </a:rPr>
                        <a:t>1, 5, 7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32" charset="-128"/>
                        </a:rPr>
                        <a:t>17, 64, 113, 117, 245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32" charset="-128"/>
                        </a:rPr>
                        <a:t>13, 23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 Box 22"/>
          <p:cNvSpPr txBox="1">
            <a:spLocks noChangeArrowheads="1"/>
          </p:cNvSpPr>
          <p:nvPr/>
        </p:nvSpPr>
        <p:spPr bwMode="auto">
          <a:xfrm>
            <a:off x="3445908" y="3390871"/>
            <a:ext cx="102624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8000"/>
                </a:solidFill>
                <a:latin typeface="Arial" pitchFamily="34" charset="0"/>
                <a:ea typeface="ＭＳ Ｐゴシック" pitchFamily="-32" charset="-128"/>
                <a:cs typeface="Arial" pitchFamily="34" charset="0"/>
              </a:rPr>
              <a:t>source</a:t>
            </a:r>
          </a:p>
          <a:p>
            <a:pPr eaLnBrk="0" hangingPunct="0"/>
            <a:r>
              <a:rPr lang="en-US" sz="2000" b="1" dirty="0">
                <a:solidFill>
                  <a:srgbClr val="008000"/>
                </a:solidFill>
                <a:latin typeface="Arial" pitchFamily="34" charset="0"/>
                <a:ea typeface="ＭＳ Ｐゴシック" pitchFamily="-32" charset="-128"/>
                <a:cs typeface="Arial" pitchFamily="34" charset="0"/>
              </a:rPr>
              <a:t>node</a:t>
            </a:r>
          </a:p>
        </p:txBody>
      </p:sp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4493369" y="3607923"/>
            <a:ext cx="102624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8000"/>
                </a:solidFill>
                <a:latin typeface="Arial" pitchFamily="34" charset="0"/>
                <a:ea typeface="ＭＳ Ｐゴシック" pitchFamily="-32" charset="-128"/>
                <a:cs typeface="Arial" pitchFamily="34" charset="0"/>
              </a:rPr>
              <a:t>degree</a:t>
            </a:r>
          </a:p>
        </p:txBody>
      </p: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5687458" y="3614562"/>
            <a:ext cx="237917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8000"/>
                </a:solidFill>
                <a:latin typeface="Arial" pitchFamily="34" charset="0"/>
                <a:ea typeface="ＭＳ Ｐゴシック" pitchFamily="-32" charset="-128"/>
                <a:cs typeface="Arial" pitchFamily="34" charset="0"/>
              </a:rPr>
              <a:t>destination nodes</a:t>
            </a:r>
          </a:p>
        </p:txBody>
      </p:sp>
    </p:spTree>
    <p:extLst>
      <p:ext uri="{BB962C8B-B14F-4D97-AF65-F5344CB8AC3E}">
        <p14:creationId xmlns:p14="http://schemas.microsoft.com/office/powerpoint/2010/main" val="365930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Basic Algorithm: Update Step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38200" y="1481483"/>
            <a:ext cx="10515600" cy="490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600B7"/>
                </a:solidFill>
              </a:rPr>
              <a:t>Assume enough RAM to fit </a:t>
            </a:r>
            <a:r>
              <a:rPr lang="en-US" b="1" i="1" dirty="0" err="1">
                <a:solidFill>
                  <a:srgbClr val="D600B7"/>
                </a:solidFill>
              </a:rPr>
              <a:t>r</a:t>
            </a:r>
            <a:r>
              <a:rPr lang="en-US" b="1" i="1" baseline="30000" dirty="0" err="1">
                <a:solidFill>
                  <a:srgbClr val="D600B7"/>
                </a:solidFill>
              </a:rPr>
              <a:t>new</a:t>
            </a:r>
            <a:r>
              <a:rPr lang="en-US" b="1" dirty="0">
                <a:solidFill>
                  <a:srgbClr val="D600B7"/>
                </a:solidFill>
              </a:rPr>
              <a:t> into memory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Store </a:t>
            </a:r>
            <a:r>
              <a:rPr lang="en-US" b="1" i="1" dirty="0" err="1"/>
              <a:t>r</a:t>
            </a:r>
            <a:r>
              <a:rPr lang="en-US" i="1" baseline="30000" dirty="0" err="1"/>
              <a:t>old</a:t>
            </a:r>
            <a:r>
              <a:rPr lang="en-US" dirty="0"/>
              <a:t> and matrix </a:t>
            </a:r>
            <a:r>
              <a:rPr lang="en-US" b="1" dirty="0"/>
              <a:t>M</a:t>
            </a:r>
            <a:r>
              <a:rPr lang="en-US" dirty="0"/>
              <a:t> on disk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00FF"/>
                </a:solidFill>
              </a:rPr>
              <a:t>1 step of power-iteration is:</a:t>
            </a:r>
          </a:p>
        </p:txBody>
      </p:sp>
      <p:sp>
        <p:nvSpPr>
          <p:cNvPr id="10" name="Text Box 57"/>
          <p:cNvSpPr txBox="1">
            <a:spLocks noChangeArrowheads="1"/>
          </p:cNvSpPr>
          <p:nvPr/>
        </p:nvSpPr>
        <p:spPr bwMode="auto">
          <a:xfrm>
            <a:off x="1590542" y="2707959"/>
            <a:ext cx="7772400" cy="193899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2400" b="1" dirty="0">
                <a:solidFill>
                  <a:srgbClr val="008000"/>
                </a:solidFill>
                <a:latin typeface="Arial" pitchFamily="34" charset="0"/>
                <a:ea typeface="ＭＳ Ｐゴシック" pitchFamily="-32" charset="-128"/>
                <a:cs typeface="Arial" pitchFamily="34" charset="0"/>
              </a:rPr>
              <a:t>Initialize</a:t>
            </a:r>
            <a:r>
              <a:rPr lang="en-US" sz="2400" dirty="0">
                <a:solidFill>
                  <a:srgbClr val="008000"/>
                </a:solidFill>
                <a:latin typeface="Arial" pitchFamily="34" charset="0"/>
                <a:ea typeface="ＭＳ Ｐゴシック" pitchFamily="-32" charset="-128"/>
                <a:cs typeface="Arial" pitchFamily="34" charset="0"/>
              </a:rPr>
              <a:t> all entries of</a:t>
            </a:r>
            <a:r>
              <a:rPr lang="en-US" sz="2400" dirty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r</a:t>
            </a:r>
            <a:r>
              <a:rPr lang="en-US" sz="2400" b="1" baseline="30000" dirty="0" err="1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new</a:t>
            </a:r>
            <a:r>
              <a:rPr lang="en-US" sz="2400" b="1" baseline="30000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= </a:t>
            </a:r>
            <a:r>
              <a:rPr lang="en-US" sz="2400" b="1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(</a:t>
            </a:r>
            <a:r>
              <a:rPr lang="en-US" sz="2400" b="1" dirty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1-</a:t>
            </a:r>
            <a:r>
              <a:rPr lang="en-US" sz="2400" b="1" dirty="0">
                <a:latin typeface="Arial" pitchFamily="34" charset="0"/>
                <a:ea typeface="ＭＳ Ｐゴシック" pitchFamily="-32" charset="-128"/>
                <a:cs typeface="Arial" pitchFamily="34" charset="0"/>
                <a:sym typeface="Symbol" pitchFamily="18" charset="2"/>
              </a:rPr>
              <a:t></a:t>
            </a:r>
            <a:r>
              <a:rPr lang="en-US" sz="2400" b="1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) / N</a:t>
            </a:r>
            <a:endParaRPr lang="en-US" sz="2400" b="1" dirty="0">
              <a:latin typeface="Arial" pitchFamily="34" charset="0"/>
              <a:ea typeface="ＭＳ Ｐゴシック" pitchFamily="-32" charset="-128"/>
              <a:cs typeface="Arial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8000"/>
                </a:solidFill>
                <a:latin typeface="Arial" pitchFamily="34" charset="0"/>
                <a:ea typeface="ＭＳ Ｐゴシック" pitchFamily="-32" charset="-128"/>
                <a:cs typeface="Arial" pitchFamily="34" charset="0"/>
              </a:rPr>
              <a:t>For each page</a:t>
            </a:r>
            <a:r>
              <a:rPr lang="en-US" sz="2400" dirty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 </a:t>
            </a:r>
            <a:r>
              <a:rPr lang="en-US" sz="2400" b="1" i="1" dirty="0" err="1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i</a:t>
            </a:r>
            <a:r>
              <a:rPr lang="en-US" sz="2400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 (of out-degree </a:t>
            </a:r>
            <a:r>
              <a:rPr lang="en-US" sz="2400" b="1" i="1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d</a:t>
            </a:r>
            <a:r>
              <a:rPr lang="en-US" sz="2400" b="1" i="1" baseline="-25000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i</a:t>
            </a:r>
            <a:r>
              <a:rPr lang="en-US" sz="2400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):</a:t>
            </a:r>
            <a:endParaRPr lang="en-US" sz="2400" dirty="0">
              <a:latin typeface="Arial" pitchFamily="34" charset="0"/>
              <a:ea typeface="ＭＳ Ｐゴシック" pitchFamily="-32" charset="-128"/>
              <a:cs typeface="Arial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8000"/>
                </a:solidFill>
                <a:latin typeface="Arial" pitchFamily="34" charset="0"/>
                <a:ea typeface="ＭＳ Ｐゴシック" pitchFamily="-32" charset="-128"/>
                <a:cs typeface="Arial" pitchFamily="34" charset="0"/>
              </a:rPr>
              <a:t> </a:t>
            </a:r>
            <a:r>
              <a:rPr lang="en-US" sz="2400" dirty="0" smtClean="0">
                <a:solidFill>
                  <a:srgbClr val="008000"/>
                </a:solidFill>
                <a:latin typeface="Arial" pitchFamily="34" charset="0"/>
                <a:ea typeface="ＭＳ Ｐゴシック" pitchFamily="-32" charset="-128"/>
                <a:cs typeface="Arial" pitchFamily="34" charset="0"/>
              </a:rPr>
              <a:t> Read </a:t>
            </a:r>
            <a:r>
              <a:rPr lang="en-US" sz="2400" dirty="0">
                <a:solidFill>
                  <a:srgbClr val="008000"/>
                </a:solidFill>
                <a:latin typeface="Arial" pitchFamily="34" charset="0"/>
                <a:ea typeface="ＭＳ Ｐゴシック" pitchFamily="-32" charset="-128"/>
                <a:cs typeface="Arial" pitchFamily="34" charset="0"/>
              </a:rPr>
              <a:t>into memory:</a:t>
            </a:r>
            <a:r>
              <a:rPr lang="en-US" sz="2400" dirty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 </a:t>
            </a:r>
            <a:r>
              <a:rPr lang="en-US" sz="2400" b="1" i="1" dirty="0" err="1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i</a:t>
            </a:r>
            <a:r>
              <a:rPr lang="en-US" sz="2400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, </a:t>
            </a:r>
            <a:r>
              <a:rPr lang="en-US" sz="2400" b="1" i="1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d</a:t>
            </a:r>
            <a:r>
              <a:rPr lang="en-US" sz="2400" b="1" i="1" baseline="-25000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i</a:t>
            </a:r>
            <a:r>
              <a:rPr lang="en-US" sz="2400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, </a:t>
            </a:r>
            <a:r>
              <a:rPr lang="en-US" sz="2400" b="1" i="1" dirty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dest</a:t>
            </a:r>
            <a:r>
              <a:rPr lang="en-US" sz="2400" b="1" i="1" baseline="-25000" dirty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1</a:t>
            </a:r>
            <a:r>
              <a:rPr lang="en-US" sz="2400" b="1" i="1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, …, </a:t>
            </a:r>
            <a:r>
              <a:rPr lang="en-US" sz="2400" b="1" i="1" dirty="0" err="1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dest</a:t>
            </a:r>
            <a:r>
              <a:rPr lang="en-US" sz="2400" b="1" i="1" baseline="-25000" dirty="0" err="1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d</a:t>
            </a:r>
            <a:r>
              <a:rPr lang="en-US" sz="1600" b="1" i="1" baseline="-25000" dirty="0" err="1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i</a:t>
            </a:r>
            <a:r>
              <a:rPr lang="en-US" sz="2400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, </a:t>
            </a:r>
            <a:r>
              <a:rPr lang="en-US" sz="2400" b="1" i="1" dirty="0" err="1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r</a:t>
            </a:r>
            <a:r>
              <a:rPr lang="en-US" sz="2400" b="1" i="1" baseline="30000" dirty="0" err="1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old</a:t>
            </a:r>
            <a:r>
              <a:rPr lang="en-US" sz="2400" b="1" i="1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(</a:t>
            </a:r>
            <a:r>
              <a:rPr lang="en-US" sz="2400" b="1" i="1" dirty="0" err="1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i</a:t>
            </a:r>
            <a:r>
              <a:rPr lang="en-US" sz="2400" b="1" i="1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)</a:t>
            </a:r>
            <a:endParaRPr lang="en-US" sz="2400" b="1" i="1" dirty="0">
              <a:latin typeface="Arial" pitchFamily="34" charset="0"/>
              <a:ea typeface="ＭＳ Ｐゴシック" pitchFamily="-32" charset="-128"/>
              <a:cs typeface="Arial" pitchFamily="34" charset="0"/>
            </a:endParaRPr>
          </a:p>
          <a:p>
            <a:pPr eaLnBrk="0" hangingPunct="0"/>
            <a:r>
              <a:rPr lang="en-US" sz="2400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  </a:t>
            </a:r>
            <a:r>
              <a:rPr lang="en-US" sz="2400" dirty="0" smtClean="0">
                <a:solidFill>
                  <a:srgbClr val="008000"/>
                </a:solidFill>
                <a:latin typeface="Arial" pitchFamily="34" charset="0"/>
                <a:ea typeface="ＭＳ Ｐゴシック" pitchFamily="-32" charset="-128"/>
                <a:cs typeface="Arial" pitchFamily="34" charset="0"/>
              </a:rPr>
              <a:t>For</a:t>
            </a:r>
            <a:r>
              <a:rPr lang="en-US" sz="2400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 </a:t>
            </a:r>
            <a:r>
              <a:rPr lang="en-US" sz="2400" b="1" dirty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j</a:t>
            </a:r>
            <a:r>
              <a:rPr lang="en-US" sz="2400" dirty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 = </a:t>
            </a:r>
            <a:r>
              <a:rPr lang="en-US" sz="2400" b="1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1…d</a:t>
            </a:r>
            <a:r>
              <a:rPr lang="en-US" sz="2400" b="1" baseline="-25000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i</a:t>
            </a:r>
            <a:endParaRPr lang="en-US" sz="2400" dirty="0" smtClean="0">
              <a:latin typeface="Arial" pitchFamily="34" charset="0"/>
              <a:ea typeface="ＭＳ Ｐゴシック" pitchFamily="-32" charset="-128"/>
              <a:cs typeface="Arial" pitchFamily="34" charset="0"/>
            </a:endParaRPr>
          </a:p>
          <a:p>
            <a:pPr eaLnBrk="0" hangingPunct="0"/>
            <a:r>
              <a:rPr lang="en-US" sz="2400" b="1" dirty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 </a:t>
            </a:r>
            <a:r>
              <a:rPr lang="en-US" sz="2400" b="1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     </a:t>
            </a:r>
            <a:r>
              <a:rPr lang="en-US" sz="2400" b="1" dirty="0" err="1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r</a:t>
            </a:r>
            <a:r>
              <a:rPr lang="en-US" sz="2400" b="1" baseline="30000" dirty="0" err="1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new</a:t>
            </a:r>
            <a:r>
              <a:rPr lang="en-US" sz="2400" b="1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(</a:t>
            </a:r>
            <a:r>
              <a:rPr lang="en-US" sz="2400" b="1" dirty="0" err="1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dest</a:t>
            </a:r>
            <a:r>
              <a:rPr lang="en-US" sz="2400" b="1" baseline="-25000" dirty="0" err="1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j</a:t>
            </a:r>
            <a:r>
              <a:rPr lang="en-US" sz="2400" b="1" dirty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) += </a:t>
            </a:r>
            <a:r>
              <a:rPr lang="en-US" sz="2400" b="1" dirty="0" smtClean="0">
                <a:latin typeface="Arial" pitchFamily="34" charset="0"/>
                <a:ea typeface="ＭＳ Ｐゴシック" pitchFamily="-32" charset="-128"/>
                <a:cs typeface="Arial" pitchFamily="34" charset="0"/>
                <a:sym typeface="Symbol" pitchFamily="18" charset="2"/>
              </a:rPr>
              <a:t></a:t>
            </a:r>
            <a:r>
              <a:rPr lang="en-US" sz="2400" b="1" dirty="0">
                <a:latin typeface="Arial" pitchFamily="34" charset="0"/>
                <a:ea typeface="ＭＳ Ｐゴシック" pitchFamily="-32" charset="-128"/>
                <a:cs typeface="Arial" pitchFamily="34" charset="0"/>
                <a:sym typeface="Symbol" pitchFamily="18" charset="2"/>
              </a:rPr>
              <a:t> </a:t>
            </a:r>
            <a:r>
              <a:rPr lang="en-US" sz="2400" b="1" dirty="0" err="1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r</a:t>
            </a:r>
            <a:r>
              <a:rPr lang="en-US" sz="2400" b="1" baseline="30000" dirty="0" err="1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old</a:t>
            </a:r>
            <a:r>
              <a:rPr lang="en-US" sz="2400" b="1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(</a:t>
            </a:r>
            <a:r>
              <a:rPr lang="en-US" sz="2400" b="1" dirty="0" err="1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i</a:t>
            </a:r>
            <a:r>
              <a:rPr lang="en-US" sz="2400" b="1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) / </a:t>
            </a:r>
            <a:r>
              <a:rPr lang="en-US" sz="2400" b="1" i="1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d</a:t>
            </a:r>
            <a:r>
              <a:rPr lang="en-US" sz="2400" b="1" i="1" baseline="-25000" dirty="0" smtClean="0">
                <a:latin typeface="Arial" pitchFamily="34" charset="0"/>
                <a:ea typeface="ＭＳ Ｐゴシック" pitchFamily="-32" charset="-128"/>
                <a:cs typeface="Arial" pitchFamily="34" charset="0"/>
              </a:rPr>
              <a:t>i</a:t>
            </a:r>
            <a:endParaRPr lang="en-US" sz="2400" b="1" i="1" baseline="-25000" dirty="0">
              <a:latin typeface="Arial" pitchFamily="34" charset="0"/>
              <a:ea typeface="ＭＳ Ｐゴシック" pitchFamily="-32" charset="-128"/>
              <a:cs typeface="Arial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703504" y="4998105"/>
            <a:ext cx="41148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" name="Group 4"/>
          <p:cNvGrpSpPr>
            <a:grpSpLocks/>
          </p:cNvGrpSpPr>
          <p:nvPr/>
        </p:nvGrpSpPr>
        <p:grpSpPr bwMode="auto">
          <a:xfrm>
            <a:off x="2484304" y="4650443"/>
            <a:ext cx="457200" cy="2133600"/>
            <a:chOff x="1008" y="1968"/>
            <a:chExt cx="192" cy="1344"/>
          </a:xfrm>
        </p:grpSpPr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1008" y="1968"/>
              <a:ext cx="192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1008" y="2160"/>
              <a:ext cx="192" cy="192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1008" y="2352"/>
              <a:ext cx="192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1008" y="2544"/>
              <a:ext cx="192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1008" y="2736"/>
              <a:ext cx="192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1008" y="2928"/>
              <a:ext cx="192" cy="192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1008" y="3120"/>
              <a:ext cx="192" cy="192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8656504" y="4650443"/>
            <a:ext cx="4572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8656504" y="4955243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8656504" y="5260043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8656504" y="5564843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16"/>
          <p:cNvSpPr>
            <a:spLocks noChangeArrowheads="1"/>
          </p:cNvSpPr>
          <p:nvPr/>
        </p:nvSpPr>
        <p:spPr bwMode="auto">
          <a:xfrm>
            <a:off x="8656504" y="5869643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7"/>
          <p:cNvSpPr>
            <a:spLocks noChangeArrowheads="1"/>
          </p:cNvSpPr>
          <p:nvPr/>
        </p:nvSpPr>
        <p:spPr bwMode="auto">
          <a:xfrm>
            <a:off x="8656504" y="6174443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8656504" y="6479243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7" name="Group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826656"/>
              </p:ext>
            </p:extLst>
          </p:nvPr>
        </p:nvGraphicFramePr>
        <p:xfrm>
          <a:off x="3703504" y="4955243"/>
          <a:ext cx="4343400" cy="1371600"/>
        </p:xfrm>
        <a:graphic>
          <a:graphicData uri="http://schemas.openxmlformats.org/drawingml/2006/table">
            <a:tbl>
              <a:tblPr/>
              <a:tblGrid>
                <a:gridCol w="113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32" charset="-128"/>
                        </a:rPr>
                        <a:t>1, 5, 6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32" charset="-128"/>
                        </a:rPr>
                        <a:t>17, 64, 113, 117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32" charset="-128"/>
                        </a:rPr>
                        <a:t>13, 23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Text Box 37"/>
          <p:cNvSpPr txBox="1">
            <a:spLocks noChangeArrowheads="1"/>
          </p:cNvSpPr>
          <p:nvPr/>
        </p:nvSpPr>
        <p:spPr bwMode="auto">
          <a:xfrm>
            <a:off x="3779704" y="4601230"/>
            <a:ext cx="102624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 smtClean="0">
                <a:solidFill>
                  <a:srgbClr val="008000"/>
                </a:solidFill>
                <a:latin typeface="Arial" pitchFamily="34" charset="0"/>
                <a:ea typeface="ＭＳ Ｐゴシック" pitchFamily="-32" charset="-128"/>
                <a:cs typeface="Arial" pitchFamily="34" charset="0"/>
              </a:rPr>
              <a:t>source</a:t>
            </a:r>
            <a:endParaRPr lang="en-US" sz="2000" b="1" dirty="0">
              <a:solidFill>
                <a:srgbClr val="008000"/>
              </a:solidFill>
              <a:latin typeface="Arial" pitchFamily="34" charset="0"/>
              <a:ea typeface="ＭＳ Ｐゴシック" pitchFamily="-32" charset="-128"/>
              <a:cs typeface="Arial" pitchFamily="34" charset="0"/>
            </a:endParaRPr>
          </a:p>
        </p:txBody>
      </p:sp>
      <p:sp>
        <p:nvSpPr>
          <p:cNvPr id="29" name="Text Box 38"/>
          <p:cNvSpPr txBox="1">
            <a:spLocks noChangeArrowheads="1"/>
          </p:cNvSpPr>
          <p:nvPr/>
        </p:nvSpPr>
        <p:spPr bwMode="auto">
          <a:xfrm>
            <a:off x="4734661" y="4601230"/>
            <a:ext cx="102624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8000"/>
                </a:solidFill>
                <a:latin typeface="Arial" pitchFamily="34" charset="0"/>
                <a:ea typeface="ＭＳ Ｐゴシック" pitchFamily="-32" charset="-128"/>
                <a:cs typeface="Arial" pitchFamily="34" charset="0"/>
              </a:rPr>
              <a:t>degree</a:t>
            </a:r>
          </a:p>
        </p:txBody>
      </p:sp>
      <p:sp>
        <p:nvSpPr>
          <p:cNvPr id="30" name="Text Box 39"/>
          <p:cNvSpPr txBox="1">
            <a:spLocks noChangeArrowheads="1"/>
          </p:cNvSpPr>
          <p:nvPr/>
        </p:nvSpPr>
        <p:spPr bwMode="auto">
          <a:xfrm>
            <a:off x="5809076" y="4601230"/>
            <a:ext cx="15520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8000"/>
                </a:solidFill>
                <a:latin typeface="Arial" pitchFamily="34" charset="0"/>
                <a:ea typeface="ＭＳ Ｐゴシック" pitchFamily="-32" charset="-128"/>
                <a:cs typeface="Arial" pitchFamily="34" charset="0"/>
              </a:rPr>
              <a:t>destination</a:t>
            </a:r>
          </a:p>
        </p:txBody>
      </p:sp>
      <p:sp>
        <p:nvSpPr>
          <p:cNvPr id="31" name="Text Box 40"/>
          <p:cNvSpPr txBox="1">
            <a:spLocks noChangeArrowheads="1"/>
          </p:cNvSpPr>
          <p:nvPr/>
        </p:nvSpPr>
        <p:spPr bwMode="auto">
          <a:xfrm>
            <a:off x="2179504" y="4623011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0</a:t>
            </a:r>
          </a:p>
        </p:txBody>
      </p:sp>
      <p:sp>
        <p:nvSpPr>
          <p:cNvPr id="32" name="Text Box 41"/>
          <p:cNvSpPr txBox="1">
            <a:spLocks noChangeArrowheads="1"/>
          </p:cNvSpPr>
          <p:nvPr/>
        </p:nvSpPr>
        <p:spPr bwMode="auto">
          <a:xfrm>
            <a:off x="2179504" y="4911936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1</a:t>
            </a:r>
          </a:p>
        </p:txBody>
      </p:sp>
      <p:sp>
        <p:nvSpPr>
          <p:cNvPr id="33" name="Text Box 42"/>
          <p:cNvSpPr txBox="1">
            <a:spLocks noChangeArrowheads="1"/>
          </p:cNvSpPr>
          <p:nvPr/>
        </p:nvSpPr>
        <p:spPr bwMode="auto">
          <a:xfrm>
            <a:off x="2179504" y="5216736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2</a:t>
            </a:r>
          </a:p>
        </p:txBody>
      </p:sp>
      <p:sp>
        <p:nvSpPr>
          <p:cNvPr id="34" name="Text Box 43"/>
          <p:cNvSpPr txBox="1">
            <a:spLocks noChangeArrowheads="1"/>
          </p:cNvSpPr>
          <p:nvPr/>
        </p:nvSpPr>
        <p:spPr bwMode="auto">
          <a:xfrm>
            <a:off x="2179504" y="5537411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ea typeface="ＭＳ Ｐゴシック" pitchFamily="-32" charset="-128"/>
              </a:rPr>
              <a:t>3</a:t>
            </a:r>
          </a:p>
        </p:txBody>
      </p:sp>
      <p:sp>
        <p:nvSpPr>
          <p:cNvPr id="35" name="Text Box 44"/>
          <p:cNvSpPr txBox="1">
            <a:spLocks noChangeArrowheads="1"/>
          </p:cNvSpPr>
          <p:nvPr/>
        </p:nvSpPr>
        <p:spPr bwMode="auto">
          <a:xfrm>
            <a:off x="2179504" y="5826336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4</a:t>
            </a:r>
          </a:p>
        </p:txBody>
      </p:sp>
      <p:sp>
        <p:nvSpPr>
          <p:cNvPr id="36" name="Text Box 45"/>
          <p:cNvSpPr txBox="1">
            <a:spLocks noChangeArrowheads="1"/>
          </p:cNvSpPr>
          <p:nvPr/>
        </p:nvSpPr>
        <p:spPr bwMode="auto">
          <a:xfrm>
            <a:off x="2179504" y="6131136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5</a:t>
            </a:r>
          </a:p>
        </p:txBody>
      </p:sp>
      <p:sp>
        <p:nvSpPr>
          <p:cNvPr id="37" name="Text Box 46"/>
          <p:cNvSpPr txBox="1">
            <a:spLocks noChangeArrowheads="1"/>
          </p:cNvSpPr>
          <p:nvPr/>
        </p:nvSpPr>
        <p:spPr bwMode="auto">
          <a:xfrm>
            <a:off x="2158867" y="6435936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6</a:t>
            </a:r>
          </a:p>
        </p:txBody>
      </p:sp>
      <p:sp>
        <p:nvSpPr>
          <p:cNvPr id="38" name="Text Box 47"/>
          <p:cNvSpPr txBox="1">
            <a:spLocks noChangeArrowheads="1"/>
          </p:cNvSpPr>
          <p:nvPr/>
        </p:nvSpPr>
        <p:spPr bwMode="auto">
          <a:xfrm>
            <a:off x="9058142" y="4574243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0</a:t>
            </a:r>
          </a:p>
        </p:txBody>
      </p:sp>
      <p:sp>
        <p:nvSpPr>
          <p:cNvPr id="39" name="Text Box 48"/>
          <p:cNvSpPr txBox="1">
            <a:spLocks noChangeArrowheads="1"/>
          </p:cNvSpPr>
          <p:nvPr/>
        </p:nvSpPr>
        <p:spPr bwMode="auto">
          <a:xfrm>
            <a:off x="9058142" y="4863168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1</a:t>
            </a:r>
          </a:p>
        </p:txBody>
      </p:sp>
      <p:sp>
        <p:nvSpPr>
          <p:cNvPr id="40" name="Text Box 49"/>
          <p:cNvSpPr txBox="1">
            <a:spLocks noChangeArrowheads="1"/>
          </p:cNvSpPr>
          <p:nvPr/>
        </p:nvSpPr>
        <p:spPr bwMode="auto">
          <a:xfrm>
            <a:off x="9058142" y="5167968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2</a:t>
            </a:r>
          </a:p>
        </p:txBody>
      </p:sp>
      <p:sp>
        <p:nvSpPr>
          <p:cNvPr id="41" name="Text Box 50"/>
          <p:cNvSpPr txBox="1">
            <a:spLocks noChangeArrowheads="1"/>
          </p:cNvSpPr>
          <p:nvPr/>
        </p:nvSpPr>
        <p:spPr bwMode="auto">
          <a:xfrm>
            <a:off x="9058142" y="5488643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3</a:t>
            </a:r>
          </a:p>
        </p:txBody>
      </p:sp>
      <p:sp>
        <p:nvSpPr>
          <p:cNvPr id="42" name="Text Box 51"/>
          <p:cNvSpPr txBox="1">
            <a:spLocks noChangeArrowheads="1"/>
          </p:cNvSpPr>
          <p:nvPr/>
        </p:nvSpPr>
        <p:spPr bwMode="auto">
          <a:xfrm>
            <a:off x="9058142" y="5777568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4</a:t>
            </a:r>
          </a:p>
        </p:txBody>
      </p:sp>
      <p:sp>
        <p:nvSpPr>
          <p:cNvPr id="43" name="Text Box 52"/>
          <p:cNvSpPr txBox="1">
            <a:spLocks noChangeArrowheads="1"/>
          </p:cNvSpPr>
          <p:nvPr/>
        </p:nvSpPr>
        <p:spPr bwMode="auto">
          <a:xfrm>
            <a:off x="9058142" y="6082368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5</a:t>
            </a:r>
          </a:p>
        </p:txBody>
      </p:sp>
      <p:sp>
        <p:nvSpPr>
          <p:cNvPr id="44" name="Text Box 53"/>
          <p:cNvSpPr txBox="1">
            <a:spLocks noChangeArrowheads="1"/>
          </p:cNvSpPr>
          <p:nvPr/>
        </p:nvSpPr>
        <p:spPr bwMode="auto">
          <a:xfrm>
            <a:off x="9037504" y="6387168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6</a:t>
            </a:r>
          </a:p>
        </p:txBody>
      </p:sp>
      <p:sp>
        <p:nvSpPr>
          <p:cNvPr id="45" name="Text Box 55"/>
          <p:cNvSpPr txBox="1">
            <a:spLocks noChangeArrowheads="1"/>
          </p:cNvSpPr>
          <p:nvPr/>
        </p:nvSpPr>
        <p:spPr bwMode="auto">
          <a:xfrm>
            <a:off x="2941504" y="4582117"/>
            <a:ext cx="6158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8000"/>
                </a:solidFill>
                <a:latin typeface="Arial" pitchFamily="34" charset="0"/>
                <a:ea typeface="ＭＳ Ｐゴシック" pitchFamily="-32" charset="-128"/>
                <a:cs typeface="Arial" pitchFamily="34" charset="0"/>
              </a:rPr>
              <a:t>r</a:t>
            </a:r>
            <a:r>
              <a:rPr lang="en-US" sz="2000" b="1" baseline="30000" dirty="0" err="1">
                <a:solidFill>
                  <a:srgbClr val="008000"/>
                </a:solidFill>
                <a:latin typeface="Arial" pitchFamily="34" charset="0"/>
                <a:ea typeface="ＭＳ Ｐゴシック" pitchFamily="-32" charset="-128"/>
                <a:cs typeface="Arial" pitchFamily="34" charset="0"/>
              </a:rPr>
              <a:t>new</a:t>
            </a:r>
            <a:endParaRPr lang="en-US" sz="2000" b="1" baseline="30000" dirty="0">
              <a:solidFill>
                <a:srgbClr val="008000"/>
              </a:solidFill>
              <a:latin typeface="Arial" pitchFamily="34" charset="0"/>
              <a:ea typeface="ＭＳ Ｐゴシック" pitchFamily="-32" charset="-128"/>
              <a:cs typeface="Arial" pitchFamily="34" charset="0"/>
            </a:endParaRPr>
          </a:p>
        </p:txBody>
      </p:sp>
      <p:sp>
        <p:nvSpPr>
          <p:cNvPr id="46" name="Text Box 56"/>
          <p:cNvSpPr txBox="1">
            <a:spLocks noChangeArrowheads="1"/>
          </p:cNvSpPr>
          <p:nvPr/>
        </p:nvSpPr>
        <p:spPr bwMode="auto">
          <a:xfrm>
            <a:off x="8179979" y="4574243"/>
            <a:ext cx="5405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8000"/>
                </a:solidFill>
                <a:latin typeface="Arial" pitchFamily="34" charset="0"/>
                <a:ea typeface="ＭＳ Ｐゴシック" pitchFamily="-32" charset="-128"/>
                <a:cs typeface="Arial" pitchFamily="34" charset="0"/>
              </a:rPr>
              <a:t>r</a:t>
            </a:r>
            <a:r>
              <a:rPr lang="en-US" sz="2000" b="1" baseline="30000" dirty="0" err="1">
                <a:solidFill>
                  <a:srgbClr val="008000"/>
                </a:solidFill>
                <a:latin typeface="Arial" pitchFamily="34" charset="0"/>
                <a:ea typeface="ＭＳ Ｐゴシック" pitchFamily="-32" charset="-128"/>
                <a:cs typeface="Arial" pitchFamily="34" charset="0"/>
              </a:rPr>
              <a:t>old</a:t>
            </a:r>
            <a:endParaRPr lang="en-US" sz="2000" b="1" baseline="30000" dirty="0">
              <a:solidFill>
                <a:srgbClr val="008000"/>
              </a:solidFill>
              <a:latin typeface="Arial" pitchFamily="34" charset="0"/>
              <a:ea typeface="ＭＳ Ｐゴシック" pitchFamily="-32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37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Analysis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9824" y="1690688"/>
            <a:ext cx="10515600" cy="490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600B7"/>
                </a:solidFill>
              </a:rPr>
              <a:t>Assume enough RAM to fit </a:t>
            </a:r>
            <a:r>
              <a:rPr lang="en-US" b="1" i="1" dirty="0" err="1">
                <a:solidFill>
                  <a:srgbClr val="D600B7"/>
                </a:solidFill>
              </a:rPr>
              <a:t>r</a:t>
            </a:r>
            <a:r>
              <a:rPr lang="en-US" b="1" i="1" baseline="30000" dirty="0" err="1">
                <a:solidFill>
                  <a:srgbClr val="D600B7"/>
                </a:solidFill>
              </a:rPr>
              <a:t>new</a:t>
            </a:r>
            <a:r>
              <a:rPr lang="en-US" b="1" dirty="0">
                <a:solidFill>
                  <a:srgbClr val="D600B7"/>
                </a:solidFill>
              </a:rPr>
              <a:t> into memory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Store </a:t>
            </a:r>
            <a:r>
              <a:rPr lang="en-US" b="1" i="1" dirty="0" err="1"/>
              <a:t>r</a:t>
            </a:r>
            <a:r>
              <a:rPr lang="en-US" i="1" baseline="30000" dirty="0" err="1"/>
              <a:t>old</a:t>
            </a:r>
            <a:r>
              <a:rPr lang="en-US" dirty="0"/>
              <a:t> and matrix </a:t>
            </a:r>
            <a:r>
              <a:rPr lang="en-US" b="1" i="1" dirty="0"/>
              <a:t>M</a:t>
            </a:r>
            <a:r>
              <a:rPr lang="en-US" dirty="0"/>
              <a:t> on </a:t>
            </a:r>
            <a:r>
              <a:rPr lang="en-US" dirty="0" smtClean="0"/>
              <a:t>disk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600B7"/>
                </a:solidFill>
              </a:rPr>
              <a:t>In each iteration, we have to: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Read </a:t>
            </a:r>
            <a:r>
              <a:rPr lang="en-US" b="1" i="1" dirty="0" err="1"/>
              <a:t>r</a:t>
            </a:r>
            <a:r>
              <a:rPr lang="en-US" i="1" baseline="30000" dirty="0" err="1"/>
              <a:t>old</a:t>
            </a:r>
            <a:r>
              <a:rPr lang="en-US" dirty="0"/>
              <a:t> and </a:t>
            </a:r>
            <a:r>
              <a:rPr lang="en-US" b="1" i="1" dirty="0"/>
              <a:t>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Write </a:t>
            </a:r>
            <a:r>
              <a:rPr lang="en-US" b="1" i="1" dirty="0" err="1"/>
              <a:t>r</a:t>
            </a:r>
            <a:r>
              <a:rPr lang="en-US" i="1" baseline="30000" dirty="0" err="1"/>
              <a:t>new</a:t>
            </a:r>
            <a:r>
              <a:rPr lang="en-US" dirty="0"/>
              <a:t> back to disk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8000"/>
                </a:solidFill>
              </a:rPr>
              <a:t>Cost per iteration of Power method:</a:t>
            </a:r>
            <a:br>
              <a:rPr lang="en-US" b="1" dirty="0">
                <a:solidFill>
                  <a:srgbClr val="008000"/>
                </a:solidFill>
              </a:rPr>
            </a:br>
            <a:r>
              <a:rPr lang="en-US" b="1" dirty="0">
                <a:solidFill>
                  <a:srgbClr val="008000"/>
                </a:solidFill>
              </a:rPr>
              <a:t>=</a:t>
            </a:r>
            <a:r>
              <a:rPr lang="en-US" dirty="0">
                <a:solidFill>
                  <a:srgbClr val="008000"/>
                </a:solidFill>
              </a:rPr>
              <a:t> 2|</a:t>
            </a:r>
            <a:r>
              <a:rPr lang="en-US" b="1" i="1" dirty="0">
                <a:solidFill>
                  <a:srgbClr val="008000"/>
                </a:solidFill>
              </a:rPr>
              <a:t>r</a:t>
            </a:r>
            <a:r>
              <a:rPr lang="en-US" dirty="0">
                <a:solidFill>
                  <a:srgbClr val="008000"/>
                </a:solidFill>
              </a:rPr>
              <a:t>| + |</a:t>
            </a:r>
            <a:r>
              <a:rPr lang="en-US" b="1" i="1" dirty="0">
                <a:solidFill>
                  <a:srgbClr val="008000"/>
                </a:solidFill>
              </a:rPr>
              <a:t>M</a:t>
            </a:r>
            <a:r>
              <a:rPr lang="en-US" dirty="0">
                <a:solidFill>
                  <a:srgbClr val="008000"/>
                </a:solidFill>
              </a:rPr>
              <a:t>|</a:t>
            </a:r>
          </a:p>
          <a:p>
            <a:pPr lvl="8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600B7"/>
                </a:solidFill>
              </a:rPr>
              <a:t>Question: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What if we could not even fit </a:t>
            </a:r>
            <a:r>
              <a:rPr lang="en-US" b="1" i="1" dirty="0" err="1"/>
              <a:t>r</a:t>
            </a:r>
            <a:r>
              <a:rPr lang="en-US" i="1" baseline="30000" dirty="0" err="1"/>
              <a:t>new</a:t>
            </a:r>
            <a:r>
              <a:rPr lang="en-US" dirty="0"/>
              <a:t> in memory?</a:t>
            </a:r>
          </a:p>
        </p:txBody>
      </p:sp>
    </p:spTree>
    <p:extLst>
      <p:ext uri="{BB962C8B-B14F-4D97-AF65-F5344CB8AC3E}">
        <p14:creationId xmlns:p14="http://schemas.microsoft.com/office/powerpoint/2010/main" val="220073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Block-based Update Algorithm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9824" y="5045724"/>
            <a:ext cx="10515600" cy="1553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Break </a:t>
            </a:r>
            <a:r>
              <a:rPr lang="en-US" b="1" i="1" dirty="0" err="1"/>
              <a:t>r</a:t>
            </a:r>
            <a:r>
              <a:rPr lang="en-US" baseline="30000" dirty="0" err="1"/>
              <a:t>new</a:t>
            </a:r>
            <a:r>
              <a:rPr lang="en-US" dirty="0"/>
              <a:t> into </a:t>
            </a:r>
            <a:r>
              <a:rPr lang="en-US" b="1" i="1" dirty="0"/>
              <a:t>k</a:t>
            </a:r>
            <a:r>
              <a:rPr lang="en-US" dirty="0"/>
              <a:t> blocks that fit in memory</a:t>
            </a:r>
          </a:p>
          <a:p>
            <a:pPr lvl="1"/>
            <a:r>
              <a:rPr lang="en-US" dirty="0"/>
              <a:t>Scan </a:t>
            </a:r>
            <a:r>
              <a:rPr lang="en-US" b="1" i="1" dirty="0"/>
              <a:t>M</a:t>
            </a:r>
            <a:r>
              <a:rPr lang="en-US" dirty="0"/>
              <a:t> and </a:t>
            </a:r>
            <a:r>
              <a:rPr lang="en-US" b="1" i="1" dirty="0" err="1"/>
              <a:t>r</a:t>
            </a:r>
            <a:r>
              <a:rPr lang="en-US" baseline="30000" dirty="0" err="1"/>
              <a:t>old</a:t>
            </a:r>
            <a:r>
              <a:rPr lang="en-US" dirty="0"/>
              <a:t> once for each block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034010" y="2146568"/>
            <a:ext cx="41148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814810" y="2070368"/>
            <a:ext cx="4572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814810" y="2375168"/>
            <a:ext cx="4572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814810" y="3032393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814810" y="3337193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814810" y="3946793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814810" y="4251593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8987010" y="2070368"/>
            <a:ext cx="4572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987010" y="2375168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8987010" y="2679968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8987010" y="2984768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8987010" y="3289568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8987010" y="3594368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8" name="Group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395772"/>
              </p:ext>
            </p:extLst>
          </p:nvPr>
        </p:nvGraphicFramePr>
        <p:xfrm>
          <a:off x="4034010" y="2103706"/>
          <a:ext cx="4114800" cy="1371600"/>
        </p:xfrm>
        <a:graphic>
          <a:graphicData uri="http://schemas.openxmlformats.org/drawingml/2006/table">
            <a:tbl>
              <a:tblPr/>
              <a:tblGrid>
                <a:gridCol w="957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32" charset="-128"/>
                        </a:rPr>
                        <a:t>0, 1, 3, 5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32" charset="-128"/>
                        </a:rPr>
                        <a:t>0, 5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32" charset="-128"/>
                        </a:rPr>
                        <a:t>3, 4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Text Box 34"/>
          <p:cNvSpPr txBox="1">
            <a:spLocks noChangeArrowheads="1"/>
          </p:cNvSpPr>
          <p:nvPr/>
        </p:nvSpPr>
        <p:spPr bwMode="auto">
          <a:xfrm>
            <a:off x="4110210" y="1749693"/>
            <a:ext cx="4972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8000"/>
                </a:solidFill>
                <a:ea typeface="ＭＳ Ｐゴシック" pitchFamily="-32" charset="-128"/>
              </a:rPr>
              <a:t>src</a:t>
            </a:r>
            <a:endParaRPr lang="en-US" sz="2000" b="1" dirty="0">
              <a:solidFill>
                <a:srgbClr val="008000"/>
              </a:solidFill>
              <a:ea typeface="ＭＳ Ｐゴシック" pitchFamily="-32" charset="-128"/>
            </a:endParaRPr>
          </a:p>
        </p:txBody>
      </p:sp>
      <p:sp>
        <p:nvSpPr>
          <p:cNvPr id="20" name="Text Box 35"/>
          <p:cNvSpPr txBox="1">
            <a:spLocks noChangeArrowheads="1"/>
          </p:cNvSpPr>
          <p:nvPr/>
        </p:nvSpPr>
        <p:spPr bwMode="auto">
          <a:xfrm>
            <a:off x="4872210" y="1749693"/>
            <a:ext cx="95250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solidFill>
                  <a:srgbClr val="008000"/>
                </a:solidFill>
                <a:ea typeface="ＭＳ Ｐゴシック" pitchFamily="-32" charset="-128"/>
              </a:rPr>
              <a:t>degree</a:t>
            </a:r>
          </a:p>
        </p:txBody>
      </p:sp>
      <p:sp>
        <p:nvSpPr>
          <p:cNvPr id="21" name="Text Box 36"/>
          <p:cNvSpPr txBox="1">
            <a:spLocks noChangeArrowheads="1"/>
          </p:cNvSpPr>
          <p:nvPr/>
        </p:nvSpPr>
        <p:spPr bwMode="auto">
          <a:xfrm>
            <a:off x="5939010" y="1749693"/>
            <a:ext cx="14510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solidFill>
                  <a:srgbClr val="008000"/>
                </a:solidFill>
                <a:ea typeface="ＭＳ Ｐゴシック" pitchFamily="-32" charset="-128"/>
              </a:rPr>
              <a:t>destination</a:t>
            </a:r>
          </a:p>
        </p:txBody>
      </p:sp>
      <p:sp>
        <p:nvSpPr>
          <p:cNvPr id="22" name="Text Box 37"/>
          <p:cNvSpPr txBox="1">
            <a:spLocks noChangeArrowheads="1"/>
          </p:cNvSpPr>
          <p:nvPr/>
        </p:nvSpPr>
        <p:spPr bwMode="auto">
          <a:xfrm>
            <a:off x="2510010" y="2070368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0</a:t>
            </a:r>
          </a:p>
        </p:txBody>
      </p:sp>
      <p:sp>
        <p:nvSpPr>
          <p:cNvPr id="23" name="Text Box 38"/>
          <p:cNvSpPr txBox="1">
            <a:spLocks noChangeArrowheads="1"/>
          </p:cNvSpPr>
          <p:nvPr/>
        </p:nvSpPr>
        <p:spPr bwMode="auto">
          <a:xfrm>
            <a:off x="2510010" y="2359293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1</a:t>
            </a:r>
          </a:p>
        </p:txBody>
      </p:sp>
      <p:sp>
        <p:nvSpPr>
          <p:cNvPr id="24" name="Text Box 39"/>
          <p:cNvSpPr txBox="1">
            <a:spLocks noChangeArrowheads="1"/>
          </p:cNvSpPr>
          <p:nvPr/>
        </p:nvSpPr>
        <p:spPr bwMode="auto">
          <a:xfrm>
            <a:off x="2510010" y="3016518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2</a:t>
            </a:r>
          </a:p>
        </p:txBody>
      </p:sp>
      <p:sp>
        <p:nvSpPr>
          <p:cNvPr id="25" name="Text Box 40"/>
          <p:cNvSpPr txBox="1">
            <a:spLocks noChangeArrowheads="1"/>
          </p:cNvSpPr>
          <p:nvPr/>
        </p:nvSpPr>
        <p:spPr bwMode="auto">
          <a:xfrm>
            <a:off x="2510010" y="3337193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3</a:t>
            </a:r>
          </a:p>
        </p:txBody>
      </p:sp>
      <p:sp>
        <p:nvSpPr>
          <p:cNvPr id="26" name="Text Box 41"/>
          <p:cNvSpPr txBox="1">
            <a:spLocks noChangeArrowheads="1"/>
          </p:cNvSpPr>
          <p:nvPr/>
        </p:nvSpPr>
        <p:spPr bwMode="auto">
          <a:xfrm>
            <a:off x="2510010" y="3930918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4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2510010" y="4235718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5</a:t>
            </a:r>
          </a:p>
        </p:txBody>
      </p:sp>
      <p:sp>
        <p:nvSpPr>
          <p:cNvPr id="28" name="Text Box 43"/>
          <p:cNvSpPr txBox="1">
            <a:spLocks noChangeArrowheads="1"/>
          </p:cNvSpPr>
          <p:nvPr/>
        </p:nvSpPr>
        <p:spPr bwMode="auto">
          <a:xfrm>
            <a:off x="9388648" y="1994168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0</a:t>
            </a:r>
          </a:p>
        </p:txBody>
      </p:sp>
      <p:sp>
        <p:nvSpPr>
          <p:cNvPr id="29" name="Text Box 44"/>
          <p:cNvSpPr txBox="1">
            <a:spLocks noChangeArrowheads="1"/>
          </p:cNvSpPr>
          <p:nvPr/>
        </p:nvSpPr>
        <p:spPr bwMode="auto">
          <a:xfrm>
            <a:off x="9388648" y="2283093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1</a:t>
            </a:r>
          </a:p>
        </p:txBody>
      </p:sp>
      <p:sp>
        <p:nvSpPr>
          <p:cNvPr id="30" name="Text Box 45"/>
          <p:cNvSpPr txBox="1">
            <a:spLocks noChangeArrowheads="1"/>
          </p:cNvSpPr>
          <p:nvPr/>
        </p:nvSpPr>
        <p:spPr bwMode="auto">
          <a:xfrm>
            <a:off x="9388648" y="2587893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2</a:t>
            </a:r>
          </a:p>
        </p:txBody>
      </p:sp>
      <p:sp>
        <p:nvSpPr>
          <p:cNvPr id="31" name="Text Box 46"/>
          <p:cNvSpPr txBox="1">
            <a:spLocks noChangeArrowheads="1"/>
          </p:cNvSpPr>
          <p:nvPr/>
        </p:nvSpPr>
        <p:spPr bwMode="auto">
          <a:xfrm>
            <a:off x="9388648" y="2908568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3</a:t>
            </a:r>
          </a:p>
        </p:txBody>
      </p:sp>
      <p:sp>
        <p:nvSpPr>
          <p:cNvPr id="32" name="Text Box 47"/>
          <p:cNvSpPr txBox="1">
            <a:spLocks noChangeArrowheads="1"/>
          </p:cNvSpPr>
          <p:nvPr/>
        </p:nvSpPr>
        <p:spPr bwMode="auto">
          <a:xfrm>
            <a:off x="9388648" y="3197493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4</a:t>
            </a:r>
          </a:p>
        </p:txBody>
      </p:sp>
      <p:sp>
        <p:nvSpPr>
          <p:cNvPr id="33" name="Text Box 48"/>
          <p:cNvSpPr txBox="1">
            <a:spLocks noChangeArrowheads="1"/>
          </p:cNvSpPr>
          <p:nvPr/>
        </p:nvSpPr>
        <p:spPr bwMode="auto">
          <a:xfrm>
            <a:off x="9388648" y="3502293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5</a:t>
            </a:r>
          </a:p>
        </p:txBody>
      </p:sp>
      <p:sp>
        <p:nvSpPr>
          <p:cNvPr id="34" name="Text Box 49"/>
          <p:cNvSpPr txBox="1">
            <a:spLocks noChangeArrowheads="1"/>
          </p:cNvSpPr>
          <p:nvPr/>
        </p:nvSpPr>
        <p:spPr bwMode="auto">
          <a:xfrm>
            <a:off x="2951335" y="158459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endParaRPr lang="en-US" sz="2400">
              <a:ea typeface="ＭＳ Ｐゴシック" pitchFamily="-32" charset="-128"/>
            </a:endParaRPr>
          </a:p>
        </p:txBody>
      </p:sp>
      <p:sp>
        <p:nvSpPr>
          <p:cNvPr id="35" name="Text Box 50"/>
          <p:cNvSpPr txBox="1">
            <a:spLocks noChangeArrowheads="1"/>
          </p:cNvSpPr>
          <p:nvPr/>
        </p:nvSpPr>
        <p:spPr bwMode="auto">
          <a:xfrm>
            <a:off x="2738610" y="1708418"/>
            <a:ext cx="58541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8000"/>
                </a:solidFill>
                <a:ea typeface="ＭＳ Ｐゴシック" pitchFamily="-32" charset="-128"/>
              </a:rPr>
              <a:t>r</a:t>
            </a:r>
            <a:r>
              <a:rPr lang="en-US" sz="2000" b="1" baseline="30000" dirty="0" err="1">
                <a:solidFill>
                  <a:srgbClr val="008000"/>
                </a:solidFill>
                <a:ea typeface="ＭＳ Ｐゴシック" pitchFamily="-32" charset="-128"/>
              </a:rPr>
              <a:t>new</a:t>
            </a:r>
            <a:endParaRPr lang="en-US" sz="2000" b="1" baseline="30000" dirty="0">
              <a:solidFill>
                <a:srgbClr val="008000"/>
              </a:solidFill>
              <a:latin typeface="Verdana" pitchFamily="34" charset="0"/>
              <a:ea typeface="ＭＳ Ｐゴシック" pitchFamily="-32" charset="-128"/>
            </a:endParaRPr>
          </a:p>
        </p:txBody>
      </p:sp>
      <p:sp>
        <p:nvSpPr>
          <p:cNvPr id="36" name="Text Box 51"/>
          <p:cNvSpPr txBox="1">
            <a:spLocks noChangeArrowheads="1"/>
          </p:cNvSpPr>
          <p:nvPr/>
        </p:nvSpPr>
        <p:spPr bwMode="auto">
          <a:xfrm>
            <a:off x="8948910" y="1689368"/>
            <a:ext cx="5068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solidFill>
                  <a:srgbClr val="008000"/>
                </a:solidFill>
                <a:ea typeface="ＭＳ Ｐゴシック" pitchFamily="-32" charset="-128"/>
              </a:rPr>
              <a:t>r</a:t>
            </a:r>
            <a:r>
              <a:rPr lang="en-US" sz="2000" b="1" baseline="30000">
                <a:solidFill>
                  <a:srgbClr val="008000"/>
                </a:solidFill>
                <a:ea typeface="ＭＳ Ｐゴシック" pitchFamily="-32" charset="-128"/>
              </a:rPr>
              <a:t>old</a:t>
            </a:r>
            <a:endParaRPr lang="en-US" sz="2000" b="1" baseline="30000">
              <a:solidFill>
                <a:srgbClr val="008000"/>
              </a:solidFill>
              <a:latin typeface="Verdana" pitchFamily="34" charset="0"/>
              <a:ea typeface="ＭＳ Ｐゴシック" pitchFamily="-32" charset="-12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12904" y="3413393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M</a:t>
            </a:r>
            <a:endParaRPr lang="en-US" sz="1600" b="1" i="1" dirty="0" smtClean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09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Graph Data: Information Networks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6159"/>
          <a:stretch/>
        </p:blipFill>
        <p:spPr>
          <a:xfrm>
            <a:off x="17417" y="1436915"/>
            <a:ext cx="12157165" cy="481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88954" y="5812972"/>
            <a:ext cx="441408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Citation networks and Maps of science</a:t>
            </a:r>
          </a:p>
          <a:p>
            <a:pPr algn="ctr"/>
            <a:r>
              <a:rPr lang="en-US" b="1" dirty="0" smtClean="0">
                <a:solidFill>
                  <a:srgbClr val="7F7F7F"/>
                </a:solidFill>
              </a:rPr>
              <a:t>[</a:t>
            </a:r>
            <a:r>
              <a:rPr lang="en-US" b="1" dirty="0" err="1" smtClean="0">
                <a:solidFill>
                  <a:srgbClr val="7F7F7F"/>
                </a:solidFill>
              </a:rPr>
              <a:t>Börner</a:t>
            </a:r>
            <a:r>
              <a:rPr lang="en-US" b="1" dirty="0" smtClean="0">
                <a:solidFill>
                  <a:srgbClr val="7F7F7F"/>
                </a:solidFill>
              </a:rPr>
              <a:t> et al., 2012]</a:t>
            </a:r>
          </a:p>
        </p:txBody>
      </p:sp>
    </p:spTree>
    <p:extLst>
      <p:ext uri="{BB962C8B-B14F-4D97-AF65-F5344CB8AC3E}">
        <p14:creationId xmlns:p14="http://schemas.microsoft.com/office/powerpoint/2010/main" val="214424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Analysis of Block Update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9824" y="1690688"/>
            <a:ext cx="10515600" cy="490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600B7"/>
                </a:solidFill>
              </a:rPr>
              <a:t>Similar to nested-loop join in databases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Break </a:t>
            </a:r>
            <a:r>
              <a:rPr lang="en-US" b="1" i="1" dirty="0" err="1"/>
              <a:t>r</a:t>
            </a:r>
            <a:r>
              <a:rPr lang="en-US" baseline="30000" dirty="0" err="1"/>
              <a:t>new</a:t>
            </a:r>
            <a:r>
              <a:rPr lang="en-US" dirty="0"/>
              <a:t> into </a:t>
            </a:r>
            <a:r>
              <a:rPr lang="en-US" b="1" i="1" dirty="0"/>
              <a:t>k</a:t>
            </a:r>
            <a:r>
              <a:rPr lang="en-US" dirty="0"/>
              <a:t> blocks that fit in memory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Scan </a:t>
            </a:r>
            <a:r>
              <a:rPr lang="en-US" b="1" i="1" dirty="0"/>
              <a:t>M</a:t>
            </a:r>
            <a:r>
              <a:rPr lang="en-US" dirty="0"/>
              <a:t> and </a:t>
            </a:r>
            <a:r>
              <a:rPr lang="en-US" b="1" i="1" dirty="0" err="1"/>
              <a:t>r</a:t>
            </a:r>
            <a:r>
              <a:rPr lang="en-US" baseline="30000" dirty="0" err="1"/>
              <a:t>old</a:t>
            </a:r>
            <a:r>
              <a:rPr lang="en-US" dirty="0"/>
              <a:t> once for each </a:t>
            </a:r>
            <a:r>
              <a:rPr lang="en-US" dirty="0" smtClean="0"/>
              <a:t>block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600B7"/>
                </a:solidFill>
              </a:rPr>
              <a:t>Total cost: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i="1" dirty="0"/>
              <a:t>k</a:t>
            </a:r>
            <a:r>
              <a:rPr lang="en-US" dirty="0"/>
              <a:t> scans of </a:t>
            </a:r>
            <a:r>
              <a:rPr lang="en-US" b="1" i="1" dirty="0"/>
              <a:t>M</a:t>
            </a:r>
            <a:r>
              <a:rPr lang="en-US" dirty="0"/>
              <a:t> and </a:t>
            </a:r>
            <a:r>
              <a:rPr lang="en-US" b="1" i="1" dirty="0" err="1"/>
              <a:t>r</a:t>
            </a:r>
            <a:r>
              <a:rPr lang="en-US" baseline="30000" dirty="0" err="1"/>
              <a:t>old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8000"/>
                </a:solidFill>
              </a:rPr>
              <a:t>Cost per iteration of Power method:</a:t>
            </a:r>
            <a:br>
              <a:rPr lang="en-US" b="1" dirty="0">
                <a:solidFill>
                  <a:srgbClr val="008000"/>
                </a:solidFill>
              </a:rPr>
            </a:br>
            <a:r>
              <a:rPr lang="en-US" i="1" dirty="0"/>
              <a:t>k</a:t>
            </a:r>
            <a:r>
              <a:rPr lang="en-US" dirty="0"/>
              <a:t>(|</a:t>
            </a:r>
            <a:r>
              <a:rPr lang="en-US" b="1" i="1" dirty="0"/>
              <a:t>M</a:t>
            </a:r>
            <a:r>
              <a:rPr lang="en-US" dirty="0"/>
              <a:t>| + |</a:t>
            </a:r>
            <a:r>
              <a:rPr lang="en-US" b="1" i="1" dirty="0"/>
              <a:t>r</a:t>
            </a:r>
            <a:r>
              <a:rPr lang="en-US" dirty="0"/>
              <a:t>|) + |</a:t>
            </a:r>
            <a:r>
              <a:rPr lang="en-US" b="1" i="1" dirty="0"/>
              <a:t>r</a:t>
            </a:r>
            <a:r>
              <a:rPr lang="en-US" dirty="0"/>
              <a:t>| = </a:t>
            </a:r>
            <a:r>
              <a:rPr lang="en-US" b="1" i="1" dirty="0" err="1">
                <a:solidFill>
                  <a:srgbClr val="008000"/>
                </a:solidFill>
              </a:rPr>
              <a:t>k</a:t>
            </a:r>
            <a:r>
              <a:rPr lang="en-US" b="1" dirty="0" err="1">
                <a:solidFill>
                  <a:srgbClr val="008000"/>
                </a:solidFill>
              </a:rPr>
              <a:t>|</a:t>
            </a:r>
            <a:r>
              <a:rPr lang="en-US" b="1" i="1" dirty="0" err="1">
                <a:solidFill>
                  <a:srgbClr val="008000"/>
                </a:solidFill>
              </a:rPr>
              <a:t>M</a:t>
            </a:r>
            <a:r>
              <a:rPr lang="en-US" b="1" dirty="0">
                <a:solidFill>
                  <a:srgbClr val="008000"/>
                </a:solidFill>
              </a:rPr>
              <a:t>| + (</a:t>
            </a:r>
            <a:r>
              <a:rPr lang="en-US" b="1" i="1" dirty="0">
                <a:solidFill>
                  <a:srgbClr val="008000"/>
                </a:solidFill>
              </a:rPr>
              <a:t>k</a:t>
            </a:r>
            <a:r>
              <a:rPr lang="en-US" b="1" dirty="0">
                <a:solidFill>
                  <a:srgbClr val="008000"/>
                </a:solidFill>
              </a:rPr>
              <a:t>+1)|</a:t>
            </a:r>
            <a:r>
              <a:rPr lang="en-US" b="1" i="1" dirty="0">
                <a:solidFill>
                  <a:srgbClr val="008000"/>
                </a:solidFill>
              </a:rPr>
              <a:t>r</a:t>
            </a:r>
            <a:r>
              <a:rPr lang="en-US" b="1" dirty="0" smtClean="0">
                <a:solidFill>
                  <a:srgbClr val="008000"/>
                </a:solidFill>
              </a:rPr>
              <a:t>|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b="1" dirty="0">
              <a:solidFill>
                <a:srgbClr val="008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600B7"/>
                </a:solidFill>
              </a:rPr>
              <a:t>Can we do better?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Hint:</a:t>
            </a:r>
            <a:r>
              <a:rPr lang="en-US" dirty="0"/>
              <a:t> </a:t>
            </a:r>
            <a:r>
              <a:rPr lang="en-US" b="1" i="1" dirty="0"/>
              <a:t>M</a:t>
            </a:r>
            <a:r>
              <a:rPr lang="en-US" dirty="0"/>
              <a:t> is much bigger than </a:t>
            </a:r>
            <a:r>
              <a:rPr lang="en-US" b="1" i="1" dirty="0"/>
              <a:t>r</a:t>
            </a:r>
            <a:r>
              <a:rPr lang="en-US" dirty="0"/>
              <a:t> (</a:t>
            </a:r>
            <a:r>
              <a:rPr lang="en-US" dirty="0" err="1"/>
              <a:t>approx</a:t>
            </a:r>
            <a:r>
              <a:rPr lang="en-US" dirty="0"/>
              <a:t> 10-20x), so we must avoid reading it </a:t>
            </a:r>
            <a:r>
              <a:rPr lang="en-US" b="1" i="1" dirty="0"/>
              <a:t>k</a:t>
            </a:r>
            <a:r>
              <a:rPr lang="en-US" dirty="0"/>
              <a:t> times per iteration</a:t>
            </a:r>
          </a:p>
        </p:txBody>
      </p:sp>
    </p:spTree>
    <p:extLst>
      <p:ext uri="{BB962C8B-B14F-4D97-AF65-F5344CB8AC3E}">
        <p14:creationId xmlns:p14="http://schemas.microsoft.com/office/powerpoint/2010/main" val="316277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Block-Stripe Update Algorithm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9824" y="1690688"/>
            <a:ext cx="10515600" cy="490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067060" y="1681258"/>
            <a:ext cx="3276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847860" y="1893983"/>
            <a:ext cx="4572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847860" y="2198783"/>
            <a:ext cx="4572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847860" y="3417983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847860" y="3722783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847860" y="4941983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847860" y="5246783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9020060" y="2455958"/>
            <a:ext cx="4572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9020060" y="2760758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9020060" y="3065558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9020060" y="3370358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9020060" y="3675158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9020060" y="3979958"/>
            <a:ext cx="457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8" name="Group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911212"/>
              </p:ext>
            </p:extLst>
          </p:nvPr>
        </p:nvGraphicFramePr>
        <p:xfrm>
          <a:off x="4067060" y="1638396"/>
          <a:ext cx="3276600" cy="1371600"/>
        </p:xfrm>
        <a:graphic>
          <a:graphicData uri="http://schemas.openxmlformats.org/drawingml/2006/table">
            <a:tbl>
              <a:tblPr/>
              <a:tblGrid>
                <a:gridCol w="957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32" charset="-128"/>
                        </a:rPr>
                        <a:t>0, 1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32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32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Text Box 34"/>
          <p:cNvSpPr txBox="1">
            <a:spLocks noChangeArrowheads="1"/>
          </p:cNvSpPr>
          <p:nvPr/>
        </p:nvSpPr>
        <p:spPr bwMode="auto">
          <a:xfrm>
            <a:off x="4143260" y="1284383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src</a:t>
            </a:r>
          </a:p>
        </p:txBody>
      </p:sp>
      <p:sp>
        <p:nvSpPr>
          <p:cNvPr id="20" name="Text Box 35"/>
          <p:cNvSpPr txBox="1">
            <a:spLocks noChangeArrowheads="1"/>
          </p:cNvSpPr>
          <p:nvPr/>
        </p:nvSpPr>
        <p:spPr bwMode="auto">
          <a:xfrm>
            <a:off x="4905260" y="1284383"/>
            <a:ext cx="974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degree</a:t>
            </a:r>
          </a:p>
        </p:txBody>
      </p:sp>
      <p:sp>
        <p:nvSpPr>
          <p:cNvPr id="21" name="Text Box 36"/>
          <p:cNvSpPr txBox="1">
            <a:spLocks noChangeArrowheads="1"/>
          </p:cNvSpPr>
          <p:nvPr/>
        </p:nvSpPr>
        <p:spPr bwMode="auto">
          <a:xfrm>
            <a:off x="5972060" y="1284383"/>
            <a:ext cx="1412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destination</a:t>
            </a:r>
          </a:p>
        </p:txBody>
      </p:sp>
      <p:sp>
        <p:nvSpPr>
          <p:cNvPr id="22" name="Text Box 37"/>
          <p:cNvSpPr txBox="1">
            <a:spLocks noChangeArrowheads="1"/>
          </p:cNvSpPr>
          <p:nvPr/>
        </p:nvSpPr>
        <p:spPr bwMode="auto">
          <a:xfrm>
            <a:off x="2543060" y="1893983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0</a:t>
            </a:r>
          </a:p>
        </p:txBody>
      </p:sp>
      <p:sp>
        <p:nvSpPr>
          <p:cNvPr id="23" name="Text Box 38"/>
          <p:cNvSpPr txBox="1">
            <a:spLocks noChangeArrowheads="1"/>
          </p:cNvSpPr>
          <p:nvPr/>
        </p:nvSpPr>
        <p:spPr bwMode="auto">
          <a:xfrm>
            <a:off x="2543060" y="2182908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1</a:t>
            </a:r>
          </a:p>
        </p:txBody>
      </p:sp>
      <p:sp>
        <p:nvSpPr>
          <p:cNvPr id="24" name="Text Box 39"/>
          <p:cNvSpPr txBox="1">
            <a:spLocks noChangeArrowheads="1"/>
          </p:cNvSpPr>
          <p:nvPr/>
        </p:nvSpPr>
        <p:spPr bwMode="auto">
          <a:xfrm>
            <a:off x="2543060" y="3402108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2</a:t>
            </a:r>
          </a:p>
        </p:txBody>
      </p:sp>
      <p:sp>
        <p:nvSpPr>
          <p:cNvPr id="25" name="Text Box 40"/>
          <p:cNvSpPr txBox="1">
            <a:spLocks noChangeArrowheads="1"/>
          </p:cNvSpPr>
          <p:nvPr/>
        </p:nvSpPr>
        <p:spPr bwMode="auto">
          <a:xfrm>
            <a:off x="2543060" y="3722783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3</a:t>
            </a:r>
          </a:p>
        </p:txBody>
      </p:sp>
      <p:sp>
        <p:nvSpPr>
          <p:cNvPr id="26" name="Text Box 41"/>
          <p:cNvSpPr txBox="1">
            <a:spLocks noChangeArrowheads="1"/>
          </p:cNvSpPr>
          <p:nvPr/>
        </p:nvSpPr>
        <p:spPr bwMode="auto">
          <a:xfrm>
            <a:off x="2543060" y="4926108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4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2543060" y="5230908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5</a:t>
            </a:r>
          </a:p>
        </p:txBody>
      </p:sp>
      <p:sp>
        <p:nvSpPr>
          <p:cNvPr id="28" name="Text Box 43"/>
          <p:cNvSpPr txBox="1">
            <a:spLocks noChangeArrowheads="1"/>
          </p:cNvSpPr>
          <p:nvPr/>
        </p:nvSpPr>
        <p:spPr bwMode="auto">
          <a:xfrm>
            <a:off x="9421698" y="2379758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0</a:t>
            </a:r>
          </a:p>
        </p:txBody>
      </p:sp>
      <p:sp>
        <p:nvSpPr>
          <p:cNvPr id="29" name="Text Box 44"/>
          <p:cNvSpPr txBox="1">
            <a:spLocks noChangeArrowheads="1"/>
          </p:cNvSpPr>
          <p:nvPr/>
        </p:nvSpPr>
        <p:spPr bwMode="auto">
          <a:xfrm>
            <a:off x="9421698" y="2668683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1</a:t>
            </a:r>
          </a:p>
        </p:txBody>
      </p:sp>
      <p:sp>
        <p:nvSpPr>
          <p:cNvPr id="30" name="Text Box 45"/>
          <p:cNvSpPr txBox="1">
            <a:spLocks noChangeArrowheads="1"/>
          </p:cNvSpPr>
          <p:nvPr/>
        </p:nvSpPr>
        <p:spPr bwMode="auto">
          <a:xfrm>
            <a:off x="9421698" y="2973483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2</a:t>
            </a:r>
          </a:p>
        </p:txBody>
      </p:sp>
      <p:sp>
        <p:nvSpPr>
          <p:cNvPr id="31" name="Text Box 46"/>
          <p:cNvSpPr txBox="1">
            <a:spLocks noChangeArrowheads="1"/>
          </p:cNvSpPr>
          <p:nvPr/>
        </p:nvSpPr>
        <p:spPr bwMode="auto">
          <a:xfrm>
            <a:off x="9421698" y="3294158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3</a:t>
            </a:r>
          </a:p>
        </p:txBody>
      </p:sp>
      <p:sp>
        <p:nvSpPr>
          <p:cNvPr id="32" name="Text Box 47"/>
          <p:cNvSpPr txBox="1">
            <a:spLocks noChangeArrowheads="1"/>
          </p:cNvSpPr>
          <p:nvPr/>
        </p:nvSpPr>
        <p:spPr bwMode="auto">
          <a:xfrm>
            <a:off x="9421698" y="3583083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4</a:t>
            </a:r>
          </a:p>
        </p:txBody>
      </p:sp>
      <p:sp>
        <p:nvSpPr>
          <p:cNvPr id="33" name="Text Box 48"/>
          <p:cNvSpPr txBox="1">
            <a:spLocks noChangeArrowheads="1"/>
          </p:cNvSpPr>
          <p:nvPr/>
        </p:nvSpPr>
        <p:spPr bwMode="auto">
          <a:xfrm>
            <a:off x="9421698" y="3887883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5</a:t>
            </a:r>
          </a:p>
        </p:txBody>
      </p:sp>
      <p:sp>
        <p:nvSpPr>
          <p:cNvPr id="34" name="Text Box 49"/>
          <p:cNvSpPr txBox="1">
            <a:spLocks noChangeArrowheads="1"/>
          </p:cNvSpPr>
          <p:nvPr/>
        </p:nvSpPr>
        <p:spPr bwMode="auto">
          <a:xfrm>
            <a:off x="2984385" y="197018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endParaRPr lang="en-US" sz="2400">
              <a:ea typeface="ＭＳ Ｐゴシック" pitchFamily="-32" charset="-128"/>
            </a:endParaRPr>
          </a:p>
        </p:txBody>
      </p:sp>
      <p:sp>
        <p:nvSpPr>
          <p:cNvPr id="35" name="Text Box 50"/>
          <p:cNvSpPr txBox="1">
            <a:spLocks noChangeArrowheads="1"/>
          </p:cNvSpPr>
          <p:nvPr/>
        </p:nvSpPr>
        <p:spPr bwMode="auto">
          <a:xfrm>
            <a:off x="2771660" y="1532033"/>
            <a:ext cx="571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r</a:t>
            </a:r>
            <a:r>
              <a:rPr lang="en-US" sz="2000" baseline="30000">
                <a:ea typeface="ＭＳ Ｐゴシック" pitchFamily="-32" charset="-128"/>
              </a:rPr>
              <a:t>new</a:t>
            </a:r>
            <a:endParaRPr lang="en-US" sz="2000" baseline="30000">
              <a:latin typeface="Verdana" pitchFamily="34" charset="0"/>
              <a:ea typeface="ＭＳ Ｐゴシック" pitchFamily="-32" charset="-128"/>
            </a:endParaRPr>
          </a:p>
        </p:txBody>
      </p:sp>
      <p:sp>
        <p:nvSpPr>
          <p:cNvPr id="36" name="Text Box 51"/>
          <p:cNvSpPr txBox="1">
            <a:spLocks noChangeArrowheads="1"/>
          </p:cNvSpPr>
          <p:nvPr/>
        </p:nvSpPr>
        <p:spPr bwMode="auto">
          <a:xfrm>
            <a:off x="8981960" y="2074958"/>
            <a:ext cx="488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ea typeface="ＭＳ Ｐゴシック" pitchFamily="-32" charset="-128"/>
              </a:rPr>
              <a:t>r</a:t>
            </a:r>
            <a:r>
              <a:rPr lang="en-US" sz="2000" baseline="30000">
                <a:ea typeface="ＭＳ Ｐゴシック" pitchFamily="-32" charset="-128"/>
              </a:rPr>
              <a:t>old</a:t>
            </a:r>
            <a:endParaRPr lang="en-US" sz="2000" baseline="30000">
              <a:latin typeface="Verdana" pitchFamily="34" charset="0"/>
              <a:ea typeface="ＭＳ Ｐゴシック" pitchFamily="-32" charset="-128"/>
            </a:endParaRPr>
          </a:p>
        </p:txBody>
      </p:sp>
      <p:graphicFrame>
        <p:nvGraphicFramePr>
          <p:cNvPr id="37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265395"/>
              </p:ext>
            </p:extLst>
          </p:nvPr>
        </p:nvGraphicFramePr>
        <p:xfrm>
          <a:off x="4067060" y="4594321"/>
          <a:ext cx="3276600" cy="1371600"/>
        </p:xfrm>
        <a:graphic>
          <a:graphicData uri="http://schemas.openxmlformats.org/drawingml/2006/table">
            <a:tbl>
              <a:tblPr/>
              <a:tblGrid>
                <a:gridCol w="957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32" charset="-128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32" charset="-128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32" charset="-128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70517"/>
              </p:ext>
            </p:extLst>
          </p:nvPr>
        </p:nvGraphicFramePr>
        <p:xfrm>
          <a:off x="4067060" y="3348133"/>
          <a:ext cx="3276600" cy="914400"/>
        </p:xfrm>
        <a:graphic>
          <a:graphicData uri="http://schemas.openxmlformats.org/drawingml/2006/table">
            <a:tbl>
              <a:tblPr/>
              <a:tblGrid>
                <a:gridCol w="957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32" charset="-128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32" charset="-128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Rectangle 38"/>
          <p:cNvSpPr/>
          <p:nvPr/>
        </p:nvSpPr>
        <p:spPr>
          <a:xfrm>
            <a:off x="2375182" y="6049873"/>
            <a:ext cx="66603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D600B7"/>
                </a:solidFill>
                <a:latin typeface="Arial" pitchFamily="34" charset="0"/>
                <a:cs typeface="Arial" pitchFamily="34" charset="0"/>
              </a:rPr>
              <a:t>Break </a:t>
            </a:r>
            <a:r>
              <a:rPr lang="en-US" sz="2000" b="1" i="1" dirty="0">
                <a:solidFill>
                  <a:srgbClr val="D600B7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lang="en-US" sz="2000" b="1" dirty="0">
                <a:solidFill>
                  <a:srgbClr val="D600B7"/>
                </a:solidFill>
                <a:latin typeface="Arial" pitchFamily="34" charset="0"/>
                <a:cs typeface="Arial" pitchFamily="34" charset="0"/>
              </a:rPr>
              <a:t> into </a:t>
            </a:r>
            <a:r>
              <a:rPr lang="en-US" sz="2000" b="1" dirty="0" smtClean="0">
                <a:solidFill>
                  <a:srgbClr val="D600B7"/>
                </a:solidFill>
                <a:latin typeface="Arial" pitchFamily="34" charset="0"/>
                <a:cs typeface="Arial" pitchFamily="34" charset="0"/>
              </a:rPr>
              <a:t>stripes!</a:t>
            </a:r>
            <a:r>
              <a:rPr lang="en-US" sz="2000" b="1" dirty="0" smtClean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Each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stripe contains only destination nodes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in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the corresponding block of </a:t>
            </a:r>
            <a:r>
              <a:rPr lang="en-US" sz="2000" b="1" i="1" dirty="0" err="1">
                <a:latin typeface="Arial" pitchFamily="34" charset="0"/>
                <a:cs typeface="Arial" pitchFamily="34" charset="0"/>
              </a:rPr>
              <a:t>r</a:t>
            </a:r>
            <a:r>
              <a:rPr lang="en-US" sz="2000" baseline="30000" dirty="0" err="1">
                <a:latin typeface="Arial" pitchFamily="34" charset="0"/>
                <a:cs typeface="Arial" pitchFamily="34" charset="0"/>
              </a:rPr>
              <a:t>new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82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Block-Stripe Analysis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9824" y="1690688"/>
            <a:ext cx="10515600" cy="490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D600B7"/>
                </a:solidFill>
              </a:rPr>
              <a:t>Break </a:t>
            </a:r>
            <a:r>
              <a:rPr lang="en-US" b="1" i="1" dirty="0">
                <a:solidFill>
                  <a:srgbClr val="D600B7"/>
                </a:solidFill>
              </a:rPr>
              <a:t>M</a:t>
            </a:r>
            <a:r>
              <a:rPr lang="en-US" dirty="0">
                <a:solidFill>
                  <a:srgbClr val="D600B7"/>
                </a:solidFill>
              </a:rPr>
              <a:t> into stripes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Each stripe contains only destination </a:t>
            </a:r>
            <a:r>
              <a:rPr lang="en-US" dirty="0" smtClean="0"/>
              <a:t>nodes in </a:t>
            </a:r>
            <a:r>
              <a:rPr lang="en-US" dirty="0"/>
              <a:t>the corresponding block of </a:t>
            </a:r>
            <a:r>
              <a:rPr lang="en-US" b="1" i="1" dirty="0" err="1" smtClean="0"/>
              <a:t>r</a:t>
            </a:r>
            <a:r>
              <a:rPr lang="en-US" baseline="30000" dirty="0" err="1" smtClean="0"/>
              <a:t>new</a:t>
            </a:r>
            <a:endParaRPr lang="en-US" baseline="300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Some additional overhead per stripe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But it is usually worth </a:t>
            </a:r>
            <a:r>
              <a:rPr lang="en-US" dirty="0" smtClean="0"/>
              <a:t>it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8000"/>
                </a:solidFill>
              </a:rPr>
              <a:t>Cost per iteration of Power </a:t>
            </a:r>
            <a:r>
              <a:rPr lang="en-US" b="1" dirty="0" smtClean="0">
                <a:solidFill>
                  <a:srgbClr val="008000"/>
                </a:solidFill>
              </a:rPr>
              <a:t>method =|</a:t>
            </a:r>
            <a:r>
              <a:rPr lang="en-US" b="1" i="1" dirty="0">
                <a:solidFill>
                  <a:srgbClr val="008000"/>
                </a:solidFill>
              </a:rPr>
              <a:t>M</a:t>
            </a:r>
            <a:r>
              <a:rPr lang="en-US" b="1" dirty="0">
                <a:solidFill>
                  <a:srgbClr val="008000"/>
                </a:solidFill>
              </a:rPr>
              <a:t>|(1+</a:t>
            </a:r>
            <a:r>
              <a:rPr lang="en-US" b="1" dirty="0">
                <a:solidFill>
                  <a:srgbClr val="008000"/>
                </a:solidFill>
                <a:latin typeface="Symbol" pitchFamily="18" charset="2"/>
                <a:sym typeface="Symbol" pitchFamily="18" charset="2"/>
              </a:rPr>
              <a:t></a:t>
            </a:r>
            <a:r>
              <a:rPr lang="en-US" b="1" dirty="0">
                <a:solidFill>
                  <a:srgbClr val="008000"/>
                </a:solidFill>
              </a:rPr>
              <a:t>) + (</a:t>
            </a:r>
            <a:r>
              <a:rPr lang="en-US" b="1" i="1" dirty="0">
                <a:solidFill>
                  <a:srgbClr val="008000"/>
                </a:solidFill>
              </a:rPr>
              <a:t>k</a:t>
            </a:r>
            <a:r>
              <a:rPr lang="en-US" b="1" dirty="0">
                <a:solidFill>
                  <a:srgbClr val="008000"/>
                </a:solidFill>
              </a:rPr>
              <a:t>+1)|</a:t>
            </a:r>
            <a:r>
              <a:rPr lang="en-US" b="1" i="1" dirty="0">
                <a:solidFill>
                  <a:srgbClr val="008000"/>
                </a:solidFill>
              </a:rPr>
              <a:t>r</a:t>
            </a:r>
            <a:r>
              <a:rPr lang="en-US" b="1" dirty="0">
                <a:solidFill>
                  <a:srgbClr val="008000"/>
                </a:solidFill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33745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Some Problems with PageRank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9824" y="1690688"/>
            <a:ext cx="10515600" cy="490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D600B7"/>
                </a:solidFill>
              </a:rPr>
              <a:t>Measures generic popularity of a page</a:t>
            </a:r>
          </a:p>
          <a:p>
            <a:pPr lvl="1"/>
            <a:r>
              <a:rPr lang="en-US" dirty="0"/>
              <a:t>Biased against topic-specific authorities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Solution:</a:t>
            </a:r>
            <a:r>
              <a:rPr lang="en-US" dirty="0"/>
              <a:t> Topic-Specific PageRank (</a:t>
            </a:r>
            <a:r>
              <a:rPr lang="en-US" b="1" dirty="0"/>
              <a:t>next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D600B7"/>
                </a:solidFill>
              </a:rPr>
              <a:t>Uses a single measure of importance</a:t>
            </a:r>
          </a:p>
          <a:p>
            <a:pPr lvl="1"/>
            <a:r>
              <a:rPr lang="en-US" dirty="0"/>
              <a:t>Other models of importance</a:t>
            </a:r>
            <a:endParaRPr lang="en-US" b="1" dirty="0">
              <a:solidFill>
                <a:srgbClr val="0000FF"/>
              </a:solidFill>
            </a:endParaRP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Solution: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smtClean="0"/>
              <a:t>Hubs-and-Authorities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D600B7"/>
                </a:solidFill>
              </a:rPr>
              <a:t>Susceptible to Link spam</a:t>
            </a:r>
          </a:p>
          <a:p>
            <a:pPr lvl="1"/>
            <a:r>
              <a:rPr lang="en-US" dirty="0"/>
              <a:t>Artificial link topographies created in order to boost page rank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Solution: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err="1"/>
              <a:t>TrustRank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8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D43F8-0080-47C2-A9E1-88075C802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3965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Questions???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9F856-0804-4105-93BA-6FC9C3556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mage result for any questions">
            <a:extLst>
              <a:ext uri="{FF2B5EF4-FFF2-40B4-BE49-F238E27FC236}">
                <a16:creationId xmlns:a16="http://schemas.microsoft.com/office/drawing/2014/main" id="{732C816D-12A6-4013-8745-B4E8A217A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6945"/>
            <a:ext cx="12192000" cy="632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12E3D-92E7-4957-9504-AE37CC34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A6B3-BCC5-4873-A905-DCEEA6A43DC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7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6638F-3E44-4F58-B839-13B34171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E1050-D9C6-4AD7-BCD1-EFA7D7A34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823"/>
            <a:ext cx="10515600" cy="46888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Most of this lecture slides are obtained from the Mining Massive Datasets course: </a:t>
            </a:r>
            <a:r>
              <a:rPr lang="en-US" dirty="0">
                <a:hlinkClick r:id="rId2"/>
              </a:rPr>
              <a:t>http://www.mmds.org/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8CFFC-B473-4B8F-B5D4-550607A48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A6B3-BCC5-4873-A905-DCEEA6A43DC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2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Graph Data: Communication Networks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58760" y="5981706"/>
            <a:ext cx="123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INTERNET</a:t>
            </a:r>
            <a:endParaRPr lang="en-US" b="1" dirty="0" smtClean="0">
              <a:solidFill>
                <a:srgbClr val="7F7F7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990387" y="1277983"/>
            <a:ext cx="6211222" cy="4675094"/>
            <a:chOff x="76200" y="1454889"/>
            <a:chExt cx="4080945" cy="2850411"/>
          </a:xfrm>
        </p:grpSpPr>
        <p:sp>
          <p:nvSpPr>
            <p:cNvPr id="8" name="Oval 7"/>
            <p:cNvSpPr/>
            <p:nvPr/>
          </p:nvSpPr>
          <p:spPr>
            <a:xfrm>
              <a:off x="2580797" y="2003676"/>
              <a:ext cx="1529839" cy="118784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48464" y="2003677"/>
              <a:ext cx="1138725" cy="90782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713731" y="3243368"/>
              <a:ext cx="1604399" cy="106193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grpSp>
          <p:nvGrpSpPr>
            <p:cNvPr id="11" name="Group 46"/>
            <p:cNvGrpSpPr>
              <a:grpSpLocks/>
            </p:cNvGrpSpPr>
            <p:nvPr/>
          </p:nvGrpSpPr>
          <p:grpSpPr bwMode="auto">
            <a:xfrm>
              <a:off x="553190" y="1598101"/>
              <a:ext cx="481371" cy="421199"/>
              <a:chOff x="1056" y="1920"/>
              <a:chExt cx="384" cy="336"/>
            </a:xfrm>
          </p:grpSpPr>
          <p:sp>
            <p:nvSpPr>
              <p:cNvPr id="139" name="AutoShape 47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48"/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49"/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50"/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51"/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Line 52"/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46"/>
            <p:cNvGrpSpPr>
              <a:grpSpLocks/>
            </p:cNvGrpSpPr>
            <p:nvPr/>
          </p:nvGrpSpPr>
          <p:grpSpPr bwMode="auto">
            <a:xfrm>
              <a:off x="83723" y="2131501"/>
              <a:ext cx="481371" cy="421199"/>
              <a:chOff x="1056" y="1920"/>
              <a:chExt cx="384" cy="336"/>
            </a:xfrm>
          </p:grpSpPr>
          <p:sp>
            <p:nvSpPr>
              <p:cNvPr id="133" name="AutoShape 47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48"/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Line 49"/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Line 50"/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Line 51"/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Line 52"/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46"/>
            <p:cNvGrpSpPr>
              <a:grpSpLocks/>
            </p:cNvGrpSpPr>
            <p:nvPr/>
          </p:nvGrpSpPr>
          <p:grpSpPr bwMode="auto">
            <a:xfrm>
              <a:off x="248390" y="2628900"/>
              <a:ext cx="481371" cy="421199"/>
              <a:chOff x="1056" y="1920"/>
              <a:chExt cx="384" cy="336"/>
            </a:xfrm>
          </p:grpSpPr>
          <p:sp>
            <p:nvSpPr>
              <p:cNvPr id="127" name="AutoShape 47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Rectangle 48"/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49"/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50"/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51"/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52"/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46"/>
            <p:cNvGrpSpPr>
              <a:grpSpLocks/>
            </p:cNvGrpSpPr>
            <p:nvPr/>
          </p:nvGrpSpPr>
          <p:grpSpPr bwMode="auto">
            <a:xfrm>
              <a:off x="1415561" y="1511300"/>
              <a:ext cx="481371" cy="421199"/>
              <a:chOff x="1056" y="1920"/>
              <a:chExt cx="384" cy="336"/>
            </a:xfrm>
          </p:grpSpPr>
          <p:sp>
            <p:nvSpPr>
              <p:cNvPr id="121" name="AutoShape 47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Rectangle 48"/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Line 49"/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Line 50"/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Line 51"/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Line 52"/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46"/>
            <p:cNvGrpSpPr>
              <a:grpSpLocks/>
            </p:cNvGrpSpPr>
            <p:nvPr/>
          </p:nvGrpSpPr>
          <p:grpSpPr bwMode="auto">
            <a:xfrm>
              <a:off x="2939561" y="1454889"/>
              <a:ext cx="481371" cy="421199"/>
              <a:chOff x="1056" y="1920"/>
              <a:chExt cx="384" cy="336"/>
            </a:xfrm>
          </p:grpSpPr>
          <p:sp>
            <p:nvSpPr>
              <p:cNvPr id="115" name="AutoShape 47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Rectangle 48"/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49"/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50"/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Line 51"/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Line 52"/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46"/>
            <p:cNvGrpSpPr>
              <a:grpSpLocks/>
            </p:cNvGrpSpPr>
            <p:nvPr/>
          </p:nvGrpSpPr>
          <p:grpSpPr bwMode="auto">
            <a:xfrm>
              <a:off x="76200" y="3787125"/>
              <a:ext cx="481371" cy="421199"/>
              <a:chOff x="1056" y="1920"/>
              <a:chExt cx="384" cy="336"/>
            </a:xfrm>
          </p:grpSpPr>
          <p:sp>
            <p:nvSpPr>
              <p:cNvPr id="109" name="AutoShape 47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48"/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46"/>
            <p:cNvGrpSpPr>
              <a:grpSpLocks/>
            </p:cNvGrpSpPr>
            <p:nvPr/>
          </p:nvGrpSpPr>
          <p:grpSpPr bwMode="auto">
            <a:xfrm>
              <a:off x="2305790" y="3866100"/>
              <a:ext cx="481371" cy="421199"/>
              <a:chOff x="1056" y="1920"/>
              <a:chExt cx="384" cy="336"/>
            </a:xfrm>
          </p:grpSpPr>
          <p:sp>
            <p:nvSpPr>
              <p:cNvPr id="103" name="AutoShape 47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48"/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49"/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Line 50"/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Line 51"/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Line 52"/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46"/>
            <p:cNvGrpSpPr>
              <a:grpSpLocks/>
            </p:cNvGrpSpPr>
            <p:nvPr/>
          </p:nvGrpSpPr>
          <p:grpSpPr bwMode="auto">
            <a:xfrm>
              <a:off x="1896932" y="2685739"/>
              <a:ext cx="481371" cy="421199"/>
              <a:chOff x="1056" y="1920"/>
              <a:chExt cx="384" cy="336"/>
            </a:xfrm>
          </p:grpSpPr>
          <p:sp>
            <p:nvSpPr>
              <p:cNvPr id="97" name="AutoShape 47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48"/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Line 49"/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Line 50"/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51"/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52"/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" name="Group 46"/>
            <p:cNvGrpSpPr>
              <a:grpSpLocks/>
            </p:cNvGrpSpPr>
            <p:nvPr/>
          </p:nvGrpSpPr>
          <p:grpSpPr bwMode="auto">
            <a:xfrm>
              <a:off x="3420932" y="3289300"/>
              <a:ext cx="481371" cy="421199"/>
              <a:chOff x="1056" y="1920"/>
              <a:chExt cx="384" cy="336"/>
            </a:xfrm>
          </p:grpSpPr>
          <p:sp>
            <p:nvSpPr>
              <p:cNvPr id="91" name="AutoShape 47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48"/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49"/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50"/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51"/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52"/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" name="Group 46"/>
            <p:cNvGrpSpPr>
              <a:grpSpLocks/>
            </p:cNvGrpSpPr>
            <p:nvPr/>
          </p:nvGrpSpPr>
          <p:grpSpPr bwMode="auto">
            <a:xfrm>
              <a:off x="3675774" y="1519126"/>
              <a:ext cx="481371" cy="421199"/>
              <a:chOff x="1056" y="1920"/>
              <a:chExt cx="384" cy="336"/>
            </a:xfrm>
          </p:grpSpPr>
          <p:sp>
            <p:nvSpPr>
              <p:cNvPr id="85" name="AutoShape 47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48"/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49"/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50"/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51"/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52"/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20"/>
            <p:cNvGrpSpPr>
              <a:grpSpLocks/>
            </p:cNvGrpSpPr>
            <p:nvPr/>
          </p:nvGrpSpPr>
          <p:grpSpPr bwMode="auto">
            <a:xfrm>
              <a:off x="2643036" y="2320362"/>
              <a:ext cx="270227" cy="365377"/>
              <a:chOff x="1776" y="1020"/>
              <a:chExt cx="204" cy="276"/>
            </a:xfrm>
          </p:grpSpPr>
          <p:sp>
            <p:nvSpPr>
              <p:cNvPr id="83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endParaRPr lang="en-US"/>
              </a:p>
            </p:txBody>
          </p:sp>
          <p:sp>
            <p:nvSpPr>
              <p:cNvPr id="84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0"/>
            <p:cNvGrpSpPr>
              <a:grpSpLocks/>
            </p:cNvGrpSpPr>
            <p:nvPr/>
          </p:nvGrpSpPr>
          <p:grpSpPr bwMode="auto">
            <a:xfrm>
              <a:off x="900067" y="2212665"/>
              <a:ext cx="270227" cy="365377"/>
              <a:chOff x="1776" y="1020"/>
              <a:chExt cx="204" cy="276"/>
            </a:xfrm>
          </p:grpSpPr>
          <p:sp>
            <p:nvSpPr>
              <p:cNvPr id="81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endParaRPr lang="en-US"/>
              </a:p>
            </p:txBody>
          </p:sp>
          <p:sp>
            <p:nvSpPr>
              <p:cNvPr id="82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1566533" y="2247900"/>
              <a:ext cx="270227" cy="365377"/>
              <a:chOff x="1776" y="1020"/>
              <a:chExt cx="204" cy="276"/>
            </a:xfrm>
          </p:grpSpPr>
          <p:sp>
            <p:nvSpPr>
              <p:cNvPr id="79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endParaRPr lang="en-US"/>
              </a:p>
            </p:txBody>
          </p:sp>
          <p:sp>
            <p:nvSpPr>
              <p:cNvPr id="80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" name="Group 20"/>
            <p:cNvGrpSpPr>
              <a:grpSpLocks/>
            </p:cNvGrpSpPr>
            <p:nvPr/>
          </p:nvGrpSpPr>
          <p:grpSpPr bwMode="auto">
            <a:xfrm>
              <a:off x="1186961" y="2476500"/>
              <a:ext cx="270227" cy="365377"/>
              <a:chOff x="1776" y="1020"/>
              <a:chExt cx="204" cy="276"/>
            </a:xfrm>
          </p:grpSpPr>
          <p:sp>
            <p:nvSpPr>
              <p:cNvPr id="77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endParaRPr lang="en-US"/>
              </a:p>
            </p:txBody>
          </p:sp>
          <p:sp>
            <p:nvSpPr>
              <p:cNvPr id="78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" name="Group 20"/>
            <p:cNvGrpSpPr>
              <a:grpSpLocks/>
            </p:cNvGrpSpPr>
            <p:nvPr/>
          </p:nvGrpSpPr>
          <p:grpSpPr bwMode="auto">
            <a:xfrm>
              <a:off x="1095356" y="3766923"/>
              <a:ext cx="270227" cy="365377"/>
              <a:chOff x="1776" y="1020"/>
              <a:chExt cx="204" cy="276"/>
            </a:xfrm>
          </p:grpSpPr>
          <p:sp>
            <p:nvSpPr>
              <p:cNvPr id="75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endParaRPr lang="en-US"/>
              </a:p>
            </p:txBody>
          </p:sp>
          <p:sp>
            <p:nvSpPr>
              <p:cNvPr id="76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" name="Group 25"/>
            <p:cNvGrpSpPr>
              <a:grpSpLocks/>
            </p:cNvGrpSpPr>
            <p:nvPr/>
          </p:nvGrpSpPr>
          <p:grpSpPr bwMode="auto">
            <a:xfrm>
              <a:off x="885024" y="3345122"/>
              <a:ext cx="270227" cy="365377"/>
              <a:chOff x="1776" y="1020"/>
              <a:chExt cx="204" cy="276"/>
            </a:xfrm>
          </p:grpSpPr>
          <p:sp>
            <p:nvSpPr>
              <p:cNvPr id="73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endParaRPr lang="en-US"/>
              </a:p>
            </p:txBody>
          </p:sp>
          <p:sp>
            <p:nvSpPr>
              <p:cNvPr id="74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Group 20"/>
            <p:cNvGrpSpPr>
              <a:grpSpLocks/>
            </p:cNvGrpSpPr>
            <p:nvPr/>
          </p:nvGrpSpPr>
          <p:grpSpPr bwMode="auto">
            <a:xfrm>
              <a:off x="1450134" y="3266147"/>
              <a:ext cx="270227" cy="365377"/>
              <a:chOff x="1776" y="1020"/>
              <a:chExt cx="204" cy="276"/>
            </a:xfrm>
          </p:grpSpPr>
          <p:sp>
            <p:nvSpPr>
              <p:cNvPr id="71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endParaRPr lang="en-US"/>
              </a:p>
            </p:txBody>
          </p:sp>
          <p:sp>
            <p:nvSpPr>
              <p:cNvPr id="72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8" name="Group 20"/>
            <p:cNvGrpSpPr>
              <a:grpSpLocks/>
            </p:cNvGrpSpPr>
            <p:nvPr/>
          </p:nvGrpSpPr>
          <p:grpSpPr bwMode="auto">
            <a:xfrm>
              <a:off x="1907334" y="3619500"/>
              <a:ext cx="270227" cy="365377"/>
              <a:chOff x="1776" y="1020"/>
              <a:chExt cx="204" cy="276"/>
            </a:xfrm>
          </p:grpSpPr>
          <p:sp>
            <p:nvSpPr>
              <p:cNvPr id="69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endParaRPr lang="en-US"/>
              </a:p>
            </p:txBody>
          </p:sp>
          <p:sp>
            <p:nvSpPr>
              <p:cNvPr id="70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" name="Group 20"/>
            <p:cNvGrpSpPr>
              <a:grpSpLocks/>
            </p:cNvGrpSpPr>
            <p:nvPr/>
          </p:nvGrpSpPr>
          <p:grpSpPr bwMode="auto">
            <a:xfrm>
              <a:off x="1284207" y="2003677"/>
              <a:ext cx="270227" cy="365377"/>
              <a:chOff x="1776" y="1020"/>
              <a:chExt cx="204" cy="276"/>
            </a:xfrm>
          </p:grpSpPr>
          <p:sp>
            <p:nvSpPr>
              <p:cNvPr id="67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8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" name="Group 20"/>
            <p:cNvGrpSpPr>
              <a:grpSpLocks/>
            </p:cNvGrpSpPr>
            <p:nvPr/>
          </p:nvGrpSpPr>
          <p:grpSpPr bwMode="auto">
            <a:xfrm>
              <a:off x="3210603" y="2029977"/>
              <a:ext cx="270227" cy="365377"/>
              <a:chOff x="1776" y="1020"/>
              <a:chExt cx="204" cy="276"/>
            </a:xfrm>
          </p:grpSpPr>
          <p:sp>
            <p:nvSpPr>
              <p:cNvPr id="65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6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20"/>
            <p:cNvGrpSpPr>
              <a:grpSpLocks/>
            </p:cNvGrpSpPr>
            <p:nvPr/>
          </p:nvGrpSpPr>
          <p:grpSpPr bwMode="auto">
            <a:xfrm>
              <a:off x="3548796" y="2640021"/>
              <a:ext cx="270227" cy="365377"/>
              <a:chOff x="1776" y="1020"/>
              <a:chExt cx="204" cy="276"/>
            </a:xfrm>
          </p:grpSpPr>
          <p:sp>
            <p:nvSpPr>
              <p:cNvPr id="63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4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" name="Group 20"/>
            <p:cNvGrpSpPr>
              <a:grpSpLocks/>
            </p:cNvGrpSpPr>
            <p:nvPr/>
          </p:nvGrpSpPr>
          <p:grpSpPr bwMode="auto">
            <a:xfrm>
              <a:off x="2946445" y="2600828"/>
              <a:ext cx="270227" cy="365377"/>
              <a:chOff x="1776" y="1020"/>
              <a:chExt cx="204" cy="276"/>
            </a:xfrm>
          </p:grpSpPr>
          <p:sp>
            <p:nvSpPr>
              <p:cNvPr id="61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3" name="Straight Connector 32"/>
            <p:cNvCxnSpPr>
              <a:stCxn id="82" idx="1"/>
            </p:cNvCxnSpPr>
            <p:nvPr/>
          </p:nvCxnSpPr>
          <p:spPr>
            <a:xfrm rot="5400000">
              <a:off x="751895" y="2013960"/>
              <a:ext cx="219694" cy="617104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82" idx="1"/>
            </p:cNvCxnSpPr>
            <p:nvPr/>
          </p:nvCxnSpPr>
          <p:spPr>
            <a:xfrm rot="5400000" flipH="1">
              <a:off x="945574" y="1987945"/>
              <a:ext cx="313708" cy="135733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8" idx="1"/>
              <a:endCxn id="82" idx="1"/>
            </p:cNvCxnSpPr>
            <p:nvPr/>
          </p:nvCxnSpPr>
          <p:spPr>
            <a:xfrm rot="5400000" flipH="1">
              <a:off x="1181823" y="2201136"/>
              <a:ext cx="263835" cy="286894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80" idx="1"/>
              <a:endCxn id="78" idx="1"/>
            </p:cNvCxnSpPr>
            <p:nvPr/>
          </p:nvCxnSpPr>
          <p:spPr>
            <a:xfrm rot="5400000">
              <a:off x="1532674" y="2172414"/>
              <a:ext cx="228600" cy="37957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80" idx="1"/>
              <a:endCxn id="68" idx="1"/>
            </p:cNvCxnSpPr>
            <p:nvPr/>
          </p:nvCxnSpPr>
          <p:spPr>
            <a:xfrm rot="5400000" flipH="1">
              <a:off x="1573485" y="1984626"/>
              <a:ext cx="244223" cy="282326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21" idx="3"/>
              <a:endCxn id="68" idx="1"/>
            </p:cNvCxnSpPr>
            <p:nvPr/>
          </p:nvCxnSpPr>
          <p:spPr>
            <a:xfrm rot="5400000">
              <a:off x="1539666" y="1947268"/>
              <a:ext cx="71178" cy="41641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78" idx="1"/>
            </p:cNvCxnSpPr>
            <p:nvPr/>
          </p:nvCxnSpPr>
          <p:spPr>
            <a:xfrm rot="5400000">
              <a:off x="866847" y="2339415"/>
              <a:ext cx="453256" cy="72742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8" idx="1"/>
              <a:endCxn id="74" idx="1"/>
            </p:cNvCxnSpPr>
            <p:nvPr/>
          </p:nvCxnSpPr>
          <p:spPr>
            <a:xfrm rot="5400000">
              <a:off x="871909" y="2759843"/>
              <a:ext cx="868622" cy="30193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2" idx="1"/>
              <a:endCxn id="76" idx="1"/>
            </p:cNvCxnSpPr>
            <p:nvPr/>
          </p:nvCxnSpPr>
          <p:spPr>
            <a:xfrm rot="5400000">
              <a:off x="1292584" y="3339146"/>
              <a:ext cx="500776" cy="35477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2" idx="1"/>
              <a:endCxn id="70" idx="1"/>
            </p:cNvCxnSpPr>
            <p:nvPr/>
          </p:nvCxnSpPr>
          <p:spPr>
            <a:xfrm rot="16200000" flipH="1">
              <a:off x="1772285" y="3214223"/>
              <a:ext cx="353353" cy="45720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2" idx="1"/>
              <a:endCxn id="74" idx="1"/>
            </p:cNvCxnSpPr>
            <p:nvPr/>
          </p:nvCxnSpPr>
          <p:spPr>
            <a:xfrm rot="5400000">
              <a:off x="1398319" y="3023079"/>
              <a:ext cx="78975" cy="56511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4" idx="1"/>
              <a:endCxn id="76" idx="1"/>
            </p:cNvCxnSpPr>
            <p:nvPr/>
          </p:nvCxnSpPr>
          <p:spPr>
            <a:xfrm rot="16200000" flipH="1">
              <a:off x="1049517" y="3450856"/>
              <a:ext cx="421801" cy="21033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6" idx="1"/>
            </p:cNvCxnSpPr>
            <p:nvPr/>
          </p:nvCxnSpPr>
          <p:spPr>
            <a:xfrm rot="5400000">
              <a:off x="801048" y="3523446"/>
              <a:ext cx="321058" cy="80801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0" idx="1"/>
            </p:cNvCxnSpPr>
            <p:nvPr/>
          </p:nvCxnSpPr>
          <p:spPr>
            <a:xfrm rot="16200000" flipH="1">
              <a:off x="2024356" y="3772704"/>
              <a:ext cx="547458" cy="241049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endCxn id="62" idx="1"/>
            </p:cNvCxnSpPr>
            <p:nvPr/>
          </p:nvCxnSpPr>
          <p:spPr>
            <a:xfrm flipV="1">
              <a:off x="2378306" y="2600828"/>
              <a:ext cx="838366" cy="38577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2" idx="1"/>
              <a:endCxn id="84" idx="1"/>
            </p:cNvCxnSpPr>
            <p:nvPr/>
          </p:nvCxnSpPr>
          <p:spPr>
            <a:xfrm rot="5400000" flipH="1">
              <a:off x="2924735" y="2308891"/>
              <a:ext cx="280466" cy="303409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0" idx="1"/>
              <a:endCxn id="84" idx="1"/>
            </p:cNvCxnSpPr>
            <p:nvPr/>
          </p:nvCxnSpPr>
          <p:spPr>
            <a:xfrm rot="16200000" flipH="1">
              <a:off x="2338780" y="1745879"/>
              <a:ext cx="72462" cy="1076503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0" idx="1"/>
              <a:endCxn id="66" idx="1"/>
            </p:cNvCxnSpPr>
            <p:nvPr/>
          </p:nvCxnSpPr>
          <p:spPr>
            <a:xfrm rot="5400000" flipH="1" flipV="1">
              <a:off x="2549833" y="1316904"/>
              <a:ext cx="217923" cy="164407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4" idx="1"/>
              <a:endCxn id="66" idx="1"/>
            </p:cNvCxnSpPr>
            <p:nvPr/>
          </p:nvCxnSpPr>
          <p:spPr>
            <a:xfrm rot="5400000" flipH="1">
              <a:off x="3344905" y="2165903"/>
              <a:ext cx="610044" cy="338193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66" idx="1"/>
            </p:cNvCxnSpPr>
            <p:nvPr/>
          </p:nvCxnSpPr>
          <p:spPr>
            <a:xfrm rot="16200000" flipH="1">
              <a:off x="3313765" y="1862912"/>
              <a:ext cx="274232" cy="5989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4" idx="1"/>
              <a:endCxn id="84" idx="1"/>
            </p:cNvCxnSpPr>
            <p:nvPr/>
          </p:nvCxnSpPr>
          <p:spPr>
            <a:xfrm rot="5400000" flipH="1">
              <a:off x="3206313" y="2027312"/>
              <a:ext cx="319659" cy="90576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85" idx="2"/>
              <a:endCxn id="64" idx="1"/>
            </p:cNvCxnSpPr>
            <p:nvPr/>
          </p:nvCxnSpPr>
          <p:spPr>
            <a:xfrm flipH="1">
              <a:off x="3819023" y="1880154"/>
              <a:ext cx="277951" cy="75986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64" idx="1"/>
            </p:cNvCxnSpPr>
            <p:nvPr/>
          </p:nvCxnSpPr>
          <p:spPr>
            <a:xfrm rot="16200000" flipV="1">
              <a:off x="3385596" y="3073448"/>
              <a:ext cx="950136" cy="83281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0" idx="1"/>
              <a:endCxn id="64" idx="1"/>
            </p:cNvCxnSpPr>
            <p:nvPr/>
          </p:nvCxnSpPr>
          <p:spPr>
            <a:xfrm rot="5400000" flipH="1" flipV="1">
              <a:off x="2508552" y="2309030"/>
              <a:ext cx="979479" cy="164146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 Box 8"/>
            <p:cNvSpPr txBox="1">
              <a:spLocks noChangeArrowheads="1"/>
            </p:cNvSpPr>
            <p:nvPr/>
          </p:nvSpPr>
          <p:spPr bwMode="auto">
            <a:xfrm>
              <a:off x="1720361" y="1943100"/>
              <a:ext cx="690762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de-DE" sz="800" i="1" dirty="0" smtClean="0">
                  <a:latin typeface="Helvetica"/>
                  <a:ea typeface="Arial" charset="0"/>
                  <a:cs typeface="Helvetica"/>
                </a:rPr>
                <a:t>domain2</a:t>
              </a:r>
              <a:endParaRPr lang="de-DE" sz="800" i="1" dirty="0">
                <a:latin typeface="Helvetica"/>
                <a:ea typeface="Arial" charset="0"/>
                <a:cs typeface="Helvetica"/>
              </a:endParaRPr>
            </a:p>
          </p:txBody>
        </p:sp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3165808" y="2565856"/>
              <a:ext cx="690762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de-DE" sz="800" i="1" dirty="0" smtClean="0">
                  <a:latin typeface="Helvetica"/>
                  <a:ea typeface="Arial" charset="0"/>
                  <a:cs typeface="Helvetica"/>
                </a:rPr>
                <a:t>domain1</a:t>
              </a:r>
              <a:endParaRPr lang="de-DE" sz="800" i="1" dirty="0">
                <a:latin typeface="Helvetica"/>
                <a:ea typeface="Arial" charset="0"/>
                <a:cs typeface="Helvetica"/>
              </a:endParaRPr>
            </a:p>
          </p:txBody>
        </p:sp>
        <p:sp>
          <p:nvSpPr>
            <p:cNvPr id="59" name="Text Box 8"/>
            <p:cNvSpPr txBox="1">
              <a:spLocks noChangeArrowheads="1"/>
            </p:cNvSpPr>
            <p:nvPr/>
          </p:nvSpPr>
          <p:spPr bwMode="auto">
            <a:xfrm>
              <a:off x="1442838" y="4000500"/>
              <a:ext cx="690762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de-DE" sz="800" i="1" dirty="0" smtClean="0">
                  <a:latin typeface="Helvetica"/>
                  <a:ea typeface="Arial" charset="0"/>
                  <a:cs typeface="Helvetica"/>
                </a:rPr>
                <a:t>domain3</a:t>
              </a:r>
              <a:endParaRPr lang="de-DE" sz="800" i="1" dirty="0">
                <a:latin typeface="Helvetica"/>
                <a:ea typeface="Arial" charset="0"/>
                <a:cs typeface="Helvetica"/>
              </a:endParaRPr>
            </a:p>
          </p:txBody>
        </p:sp>
        <p:sp>
          <p:nvSpPr>
            <p:cNvPr id="60" name="Text Box 8"/>
            <p:cNvSpPr txBox="1">
              <a:spLocks noChangeArrowheads="1"/>
            </p:cNvSpPr>
            <p:nvPr/>
          </p:nvSpPr>
          <p:spPr bwMode="auto">
            <a:xfrm>
              <a:off x="1371600" y="3602777"/>
              <a:ext cx="538362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de-DE" sz="800" i="1" dirty="0" smtClean="0">
                  <a:latin typeface="Helvetica"/>
                  <a:ea typeface="Arial" charset="0"/>
                  <a:cs typeface="Helvetica"/>
                </a:rPr>
                <a:t>router</a:t>
              </a:r>
              <a:endParaRPr lang="de-DE" sz="800" i="1" dirty="0">
                <a:latin typeface="Helvetica"/>
                <a:ea typeface="Arial" charset="0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699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Graph Data: Technological Networks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908" y="1372364"/>
            <a:ext cx="5926183" cy="467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6" name="TextBox 145"/>
          <p:cNvSpPr txBox="1"/>
          <p:nvPr/>
        </p:nvSpPr>
        <p:spPr>
          <a:xfrm>
            <a:off x="3188593" y="5989489"/>
            <a:ext cx="5814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Seven Bridges of </a:t>
            </a:r>
            <a:r>
              <a:rPr lang="en-US" sz="2000" b="1" dirty="0" err="1" smtClean="0"/>
              <a:t>Königsberg</a:t>
            </a:r>
            <a:r>
              <a:rPr lang="en-US" sz="2000" b="1" dirty="0" smtClean="0"/>
              <a:t>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[Euler, 1735]</a:t>
            </a:r>
          </a:p>
          <a:p>
            <a:pPr algn="ctr"/>
            <a:r>
              <a:rPr lang="en-US" sz="1400" dirty="0" smtClean="0"/>
              <a:t>Return </a:t>
            </a:r>
            <a:r>
              <a:rPr lang="en-US" sz="1400" dirty="0"/>
              <a:t>to the starting point by traveling each link of the graph once and only once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308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Web as a Graph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Snip Single Corner Rectangle 24"/>
          <p:cNvSpPr/>
          <p:nvPr/>
        </p:nvSpPr>
        <p:spPr>
          <a:xfrm>
            <a:off x="1852033" y="2012872"/>
            <a:ext cx="1321420" cy="1689410"/>
          </a:xfrm>
          <a:prstGeom prst="snip1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 teach </a:t>
            </a:r>
            <a:r>
              <a:rPr lang="en-US" u="sng" dirty="0" smtClean="0">
                <a:solidFill>
                  <a:srgbClr val="3668FF"/>
                </a:solidFill>
              </a:rPr>
              <a:t>Big Data Analytics </a:t>
            </a:r>
            <a:r>
              <a:rPr lang="en-US" dirty="0" smtClean="0">
                <a:solidFill>
                  <a:schemeClr val="tx1"/>
                </a:solidFill>
              </a:rPr>
              <a:t>course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Snip Single Corner Rectangle 25"/>
          <p:cNvSpPr/>
          <p:nvPr/>
        </p:nvSpPr>
        <p:spPr>
          <a:xfrm>
            <a:off x="4145002" y="2857577"/>
            <a:ext cx="1321420" cy="1689410"/>
          </a:xfrm>
          <a:prstGeom prst="snip1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CS </a:t>
            </a:r>
            <a:r>
              <a:rPr lang="en-US" dirty="0" smtClean="0">
                <a:solidFill>
                  <a:schemeClr val="tx1"/>
                </a:solidFill>
              </a:rPr>
              <a:t>5683 </a:t>
            </a:r>
            <a:r>
              <a:rPr lang="en-US" dirty="0" smtClean="0">
                <a:solidFill>
                  <a:schemeClr val="tx1"/>
                </a:solidFill>
              </a:rPr>
              <a:t>course is scheduled in the </a:t>
            </a:r>
            <a:r>
              <a:rPr lang="en-US" u="sng" dirty="0" smtClean="0">
                <a:solidFill>
                  <a:srgbClr val="3668FF"/>
                </a:solidFill>
              </a:rPr>
              <a:t>Engineering South</a:t>
            </a:r>
            <a:endParaRPr lang="en-US" u="sng" dirty="0">
              <a:solidFill>
                <a:srgbClr val="3668FF"/>
              </a:solidFill>
            </a:endParaRPr>
          </a:p>
        </p:txBody>
      </p:sp>
      <p:sp>
        <p:nvSpPr>
          <p:cNvPr id="27" name="Snip Single Corner Rectangle 26"/>
          <p:cNvSpPr/>
          <p:nvPr/>
        </p:nvSpPr>
        <p:spPr>
          <a:xfrm>
            <a:off x="6437970" y="3635297"/>
            <a:ext cx="1362307" cy="1689410"/>
          </a:xfrm>
          <a:prstGeom prst="snip1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Classroom </a:t>
            </a:r>
            <a:r>
              <a:rPr lang="en-US" dirty="0" smtClean="0">
                <a:solidFill>
                  <a:schemeClr val="tx1"/>
                </a:solidFill>
              </a:rPr>
              <a:t>buildings at </a:t>
            </a:r>
            <a:r>
              <a:rPr lang="en-US" u="sng" dirty="0" smtClean="0">
                <a:solidFill>
                  <a:srgbClr val="3668FF"/>
                </a:solidFill>
              </a:rPr>
              <a:t>OSU</a:t>
            </a:r>
            <a:endParaRPr lang="en-US" u="sng" dirty="0">
              <a:solidFill>
                <a:srgbClr val="3668FF"/>
              </a:solidFill>
            </a:endParaRPr>
          </a:p>
        </p:txBody>
      </p:sp>
      <p:sp>
        <p:nvSpPr>
          <p:cNvPr id="28" name="Snip Single Corner Rectangle 27"/>
          <p:cNvSpPr/>
          <p:nvPr/>
        </p:nvSpPr>
        <p:spPr>
          <a:xfrm>
            <a:off x="8730940" y="4480002"/>
            <a:ext cx="1321420" cy="1689410"/>
          </a:xfrm>
          <a:prstGeom prst="snip1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Oklahoma State University</a:t>
            </a:r>
            <a:endParaRPr lang="en-US" u="sng" dirty="0">
              <a:solidFill>
                <a:srgbClr val="3668FF"/>
              </a:solidFill>
            </a:endParaRPr>
          </a:p>
        </p:txBody>
      </p:sp>
      <p:cxnSp>
        <p:nvCxnSpPr>
          <p:cNvPr id="29" name="Straight Arrow Connector 28"/>
          <p:cNvCxnSpPr>
            <a:endCxn id="26" idx="2"/>
          </p:cNvCxnSpPr>
          <p:nvPr/>
        </p:nvCxnSpPr>
        <p:spPr>
          <a:xfrm>
            <a:off x="3027556" y="3094463"/>
            <a:ext cx="1117446" cy="6078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7" idx="2"/>
          </p:cNvCxnSpPr>
          <p:nvPr/>
        </p:nvCxnSpPr>
        <p:spPr>
          <a:xfrm>
            <a:off x="5291254" y="4360127"/>
            <a:ext cx="1146716" cy="1198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8" idx="2"/>
          </p:cNvCxnSpPr>
          <p:nvPr/>
        </p:nvCxnSpPr>
        <p:spPr>
          <a:xfrm>
            <a:off x="7471317" y="4850780"/>
            <a:ext cx="1259623" cy="4739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5908765" y="1591598"/>
            <a:ext cx="5508171" cy="136506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rgbClr val="D600B7"/>
                </a:solidFill>
              </a:rPr>
              <a:t>Web as a directed graph: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rgbClr val="207A00"/>
                </a:solidFill>
              </a:rPr>
              <a:t>Nodes: Webpages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rgbClr val="207A00"/>
                </a:solidFill>
              </a:rPr>
              <a:t>Edges: Hyperlinks</a:t>
            </a:r>
            <a:endParaRPr lang="en-US" dirty="0" smtClean="0">
              <a:solidFill>
                <a:srgbClr val="207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36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F4FA-43CA-461C-AFC6-0FE30265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Web as a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Directed Graph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5586" y="1599929"/>
            <a:ext cx="6628280" cy="4829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394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43342</TotalTime>
  <Words>2467</Words>
  <Application>Microsoft Office PowerPoint</Application>
  <PresentationFormat>Widescreen</PresentationFormat>
  <Paragraphs>847</Paragraphs>
  <Slides>55</Slides>
  <Notes>52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71" baseType="lpstr">
      <vt:lpstr>ＭＳ Ｐゴシック</vt:lpstr>
      <vt:lpstr>Arial</vt:lpstr>
      <vt:lpstr>Calibri</vt:lpstr>
      <vt:lpstr>Calibri Light</vt:lpstr>
      <vt:lpstr>Cambria Math</vt:lpstr>
      <vt:lpstr>cmsy10</vt:lpstr>
      <vt:lpstr>Corbel</vt:lpstr>
      <vt:lpstr>Helvetica</vt:lpstr>
      <vt:lpstr>Monotype Sorts</vt:lpstr>
      <vt:lpstr>Symbol</vt:lpstr>
      <vt:lpstr>Times New Roman</vt:lpstr>
      <vt:lpstr>Verdana</vt:lpstr>
      <vt:lpstr>Wingdings</vt:lpstr>
      <vt:lpstr>Wingdings 2</vt:lpstr>
      <vt:lpstr>Office Theme</vt:lpstr>
      <vt:lpstr>Equation</vt:lpstr>
      <vt:lpstr>CS 5683: Algorithms &amp; Methods for Big Data Analytics  Analysis of Large Graphs: Link Analysis and PageRank</vt:lpstr>
      <vt:lpstr>Course Topics Until Now</vt:lpstr>
      <vt:lpstr>Graph Data: Social Networks</vt:lpstr>
      <vt:lpstr>Graph Data: Interaction Networks</vt:lpstr>
      <vt:lpstr>Graph Data: Information Networks</vt:lpstr>
      <vt:lpstr>Graph Data: Communication Networks</vt:lpstr>
      <vt:lpstr>Graph Data: Technological Networks</vt:lpstr>
      <vt:lpstr>Web as a Graph</vt:lpstr>
      <vt:lpstr>Web as a Directed Graph</vt:lpstr>
      <vt:lpstr>Broad Question</vt:lpstr>
      <vt:lpstr>Web Search: 2 Challenges</vt:lpstr>
      <vt:lpstr>Ranking Nodes on the Graph</vt:lpstr>
      <vt:lpstr>Link Analysis Algorithms</vt:lpstr>
      <vt:lpstr>PageRank – Links as Votes</vt:lpstr>
      <vt:lpstr>Example: PageRank Scores</vt:lpstr>
      <vt:lpstr>Simple Recursive Formulation</vt:lpstr>
      <vt:lpstr>PageRank: The “Flow” Model</vt:lpstr>
      <vt:lpstr>Solving the Flow Equations</vt:lpstr>
      <vt:lpstr>PageRank: Matrix Formulation</vt:lpstr>
      <vt:lpstr>Example</vt:lpstr>
      <vt:lpstr>Eigenvector Formulation</vt:lpstr>
      <vt:lpstr>Example: Flow Equations &amp; M</vt:lpstr>
      <vt:lpstr>Power Iteration Method</vt:lpstr>
      <vt:lpstr>PageRank: How to solve?</vt:lpstr>
      <vt:lpstr>PageRank: How to solve?</vt:lpstr>
      <vt:lpstr>Random Walk Interpretation</vt:lpstr>
      <vt:lpstr>The Stationary Distribution</vt:lpstr>
      <vt:lpstr>Existence and Uniqueness</vt:lpstr>
      <vt:lpstr>PageRank: Three Questions</vt:lpstr>
      <vt:lpstr>1. Does this converge?</vt:lpstr>
      <vt:lpstr>2. Does this converge to what we want?</vt:lpstr>
      <vt:lpstr>PageRank: Problems</vt:lpstr>
      <vt:lpstr>Problem: Spider Traps</vt:lpstr>
      <vt:lpstr>Solution: Teleports!</vt:lpstr>
      <vt:lpstr>Problem: Dead Ends</vt:lpstr>
      <vt:lpstr>Solution: Always Teleport!</vt:lpstr>
      <vt:lpstr>Why Teleports Solve the Problem?</vt:lpstr>
      <vt:lpstr>Solution: Random Teleports</vt:lpstr>
      <vt:lpstr>The Google Matrix</vt:lpstr>
      <vt:lpstr>Random Teleports (β=0.8)</vt:lpstr>
      <vt:lpstr>How do we actually compute PageRank?</vt:lpstr>
      <vt:lpstr>Matrix Formulation</vt:lpstr>
      <vt:lpstr>Rearranging the Equation</vt:lpstr>
      <vt:lpstr>Sparse Matrix Formulation</vt:lpstr>
      <vt:lpstr>PageRank: The Complete Algorithm</vt:lpstr>
      <vt:lpstr>Sparse Matrix Encoding</vt:lpstr>
      <vt:lpstr>Basic Algorithm: Update Step</vt:lpstr>
      <vt:lpstr>Analysis</vt:lpstr>
      <vt:lpstr>Block-based Update Algorithm</vt:lpstr>
      <vt:lpstr>Analysis of Block Update</vt:lpstr>
      <vt:lpstr>Block-Stripe Update Algorithm</vt:lpstr>
      <vt:lpstr>Block-Stripe Analysis</vt:lpstr>
      <vt:lpstr>Some Problems with PageRank</vt:lpstr>
      <vt:lpstr>Questions???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5123: Cloud Computing and Distributed Systems  Spring 2020</dc:title>
  <dc:creator>Bagavathi, Arun</dc:creator>
  <cp:lastModifiedBy>Bagavathi, Arun</cp:lastModifiedBy>
  <cp:revision>967</cp:revision>
  <dcterms:created xsi:type="dcterms:W3CDTF">2020-01-06T22:26:49Z</dcterms:created>
  <dcterms:modified xsi:type="dcterms:W3CDTF">2020-10-12T19:00:46Z</dcterms:modified>
</cp:coreProperties>
</file>